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Lst>
  <p:sldSz cy="5143500" cx="9144000"/>
  <p:notesSz cx="6858000" cy="9144000"/>
  <p:embeddedFontLst>
    <p:embeddedFont>
      <p:font typeface="Poppins"/>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7" Type="http://schemas.openxmlformats.org/officeDocument/2006/relationships/font" Target="fonts/Poppins-boldItalic.fntdata"/><Relationship Id="rId116" Type="http://schemas.openxmlformats.org/officeDocument/2006/relationships/font" Target="fonts/Poppins-italic.fntdata"/><Relationship Id="rId115" Type="http://schemas.openxmlformats.org/officeDocument/2006/relationships/font" Target="fonts/Poppins-bold.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Poppins-regular.fntdata"/><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rflow.apache.org/docs/apache-airflow/stable/howto/docker-compose/index.html"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¡Hola! Soy Flavio Sandoval y me complace darte la bienvenida a este curso sobre Apache Airflow para la orquestación de flujos de datos o data pipelines.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 lo largo de este curso, exploraremos desde los fundamentos de airflow hasta la compleja tarea de orquestar un flujo de datos completo en la nube de Google.</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Pero antes de sumergirnos de seguir, me gustaría que conocieras un poco más sobre mí.</a:t>
            </a:r>
            <a:endParaRPr sz="1400">
              <a:latin typeface="Poppins"/>
              <a:ea typeface="Poppins"/>
              <a:cs typeface="Poppins"/>
              <a:sym typeface="Poppi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3c33fca2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3c33fca2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Puedes imaginar que en un mundo donde las organizaciones se están literalmente ahogando en datos, siempre estan en busqueda desesperadamente de conocimiento, la unificación y orquestacion de sistemas de datos se vuelve esencial ya que es el primer paso firme que pueden dar las empresas para encontrar ese conocimiento.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En resumen :Los equipos de ingeniería de datos enfrentan desafíos constantes debido a la rápida evolución tecnológica, las complejidades organizativas y operativas, todo mientras luchan por mantener la calidad de los productos basados en datos. Unificar e integrar los sistemas de datos permite a las organizaciones navegar eficientemente a través de esta avalancha de información, transformándola en insights significativos.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Te espero en la siguiente clase donde hablaremos de en donde se encuentra la orquestacion en el panorama de la ingenieria de datos</a:t>
            </a:r>
            <a:endParaRPr sz="1400">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c5e3a07d89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c5e3a07d89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rgbClr val="595959"/>
                </a:solidFill>
                <a:latin typeface="Poppins"/>
                <a:ea typeface="Poppins"/>
                <a:cs typeface="Poppins"/>
                <a:sym typeface="Poppins"/>
              </a:rPr>
              <a:t>Los sensores se utilizan para esperar eventos o condiciones específicas antes de ejecutar tareas subsiguientes. Algunos operadores sensores comunes incluyen el </a:t>
            </a:r>
            <a:r>
              <a:rPr b="1" lang="es" sz="1400">
                <a:solidFill>
                  <a:srgbClr val="595959"/>
                </a:solidFill>
                <a:latin typeface="Poppins"/>
                <a:ea typeface="Poppins"/>
                <a:cs typeface="Poppins"/>
                <a:sym typeface="Poppins"/>
              </a:rPr>
              <a:t>TimeSensor</a:t>
            </a:r>
            <a:r>
              <a:rPr lang="es" sz="1400">
                <a:solidFill>
                  <a:srgbClr val="595959"/>
                </a:solidFill>
                <a:latin typeface="Poppins"/>
                <a:ea typeface="Poppins"/>
                <a:cs typeface="Poppins"/>
                <a:sym typeface="Poppins"/>
              </a:rPr>
              <a:t>, que espera un período de tiempo específico, y el </a:t>
            </a:r>
            <a:r>
              <a:rPr b="1" lang="es" sz="1400">
                <a:solidFill>
                  <a:srgbClr val="595959"/>
                </a:solidFill>
                <a:latin typeface="Poppins"/>
                <a:ea typeface="Poppins"/>
                <a:cs typeface="Poppins"/>
                <a:sym typeface="Poppins"/>
              </a:rPr>
              <a:t>ExternalTaskSensor</a:t>
            </a:r>
            <a:r>
              <a:rPr lang="es" sz="1400">
                <a:solidFill>
                  <a:srgbClr val="595959"/>
                </a:solidFill>
                <a:latin typeface="Poppins"/>
                <a:ea typeface="Poppins"/>
                <a:cs typeface="Poppins"/>
                <a:sym typeface="Poppins"/>
              </a:rPr>
              <a:t>, que espera a que una tarea de otro flujo de trabajo se complete.</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c6b7abfcd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c6b7abfcd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rgbClr val="595959"/>
                </a:solidFill>
                <a:latin typeface="Poppins"/>
                <a:ea typeface="Poppins"/>
                <a:cs typeface="Poppins"/>
                <a:sym typeface="Poppins"/>
              </a:rPr>
              <a:t>Por ejemplo, un </a:t>
            </a:r>
            <a:r>
              <a:rPr b="1" lang="es" sz="1400">
                <a:solidFill>
                  <a:srgbClr val="595959"/>
                </a:solidFill>
                <a:latin typeface="Poppins"/>
                <a:ea typeface="Poppins"/>
                <a:cs typeface="Poppins"/>
                <a:sym typeface="Poppins"/>
              </a:rPr>
              <a:t>ExternalTaskSensor </a:t>
            </a:r>
            <a:r>
              <a:rPr lang="es" sz="1400">
                <a:solidFill>
                  <a:srgbClr val="595959"/>
                </a:solidFill>
                <a:latin typeface="Poppins"/>
                <a:ea typeface="Poppins"/>
                <a:cs typeface="Poppins"/>
                <a:sym typeface="Poppins"/>
              </a:rPr>
              <a:t>podría esperar a que una tarea específica en otro flujo de trabajo finalice antes de permitir que la tarea actual avance.</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t/>
            </a:r>
            <a:endParaRPr sz="19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c6b7abfcd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c6b7abfcd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c856d6aa4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c856d6aa4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c5e3a07d89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c5e3a07d89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c5e3a07d89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c5e3a07d89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rgbClr val="595959"/>
                </a:solidFill>
                <a:latin typeface="Poppins"/>
                <a:ea typeface="Poppins"/>
                <a:cs typeface="Poppins"/>
                <a:sym typeface="Poppins"/>
              </a:rPr>
              <a:t>Funcionamiento básico:</a:t>
            </a:r>
            <a:endParaRPr sz="1400">
              <a:solidFill>
                <a:srgbClr val="595959"/>
              </a:solidFill>
              <a:latin typeface="Poppins"/>
              <a:ea typeface="Poppins"/>
              <a:cs typeface="Poppins"/>
              <a:sym typeface="Poppins"/>
            </a:endParaRPr>
          </a:p>
          <a:p>
            <a:pPr indent="-317500" lvl="0" marL="457200" rtl="0" algn="l">
              <a:spcBef>
                <a:spcPts val="1200"/>
              </a:spcBef>
              <a:spcAft>
                <a:spcPts val="0"/>
              </a:spcAft>
              <a:buClr>
                <a:srgbClr val="595959"/>
              </a:buClr>
              <a:buSzPts val="1400"/>
              <a:buFont typeface="Poppins"/>
              <a:buChar char="-"/>
            </a:pPr>
            <a:r>
              <a:rPr b="1" lang="es" sz="1400">
                <a:solidFill>
                  <a:srgbClr val="595959"/>
                </a:solidFill>
                <a:latin typeface="Poppins"/>
                <a:ea typeface="Poppins"/>
                <a:cs typeface="Poppins"/>
                <a:sym typeface="Poppins"/>
              </a:rPr>
              <a:t>Ejecución de la función Python:</a:t>
            </a:r>
            <a:r>
              <a:rPr lang="es" sz="1400">
                <a:solidFill>
                  <a:srgbClr val="595959"/>
                </a:solidFill>
                <a:latin typeface="Poppins"/>
                <a:ea typeface="Poppins"/>
                <a:cs typeface="Poppins"/>
                <a:sym typeface="Poppins"/>
              </a:rPr>
              <a:t> BranchPythonOperator ejecuta una función Python que proporcionas como python_callable. Esta función puede realizar cualquier lógica que desees para determinar la tarea siguiente. La función debe devolver el ID de la tarea a la que deseas dirigir el flujo.</a:t>
            </a:r>
            <a:endParaRPr sz="1400">
              <a:solidFill>
                <a:srgbClr val="595959"/>
              </a:solidFill>
              <a:latin typeface="Poppins"/>
              <a:ea typeface="Poppins"/>
              <a:cs typeface="Poppins"/>
              <a:sym typeface="Poppins"/>
            </a:endParaRPr>
          </a:p>
          <a:p>
            <a:pPr indent="-317500" lvl="0" marL="457200" rtl="0" algn="l">
              <a:spcBef>
                <a:spcPts val="0"/>
              </a:spcBef>
              <a:spcAft>
                <a:spcPts val="0"/>
              </a:spcAft>
              <a:buClr>
                <a:srgbClr val="595959"/>
              </a:buClr>
              <a:buSzPts val="1400"/>
              <a:buFont typeface="Poppins"/>
              <a:buChar char="-"/>
            </a:pPr>
            <a:r>
              <a:rPr b="1" lang="es" sz="1400">
                <a:solidFill>
                  <a:srgbClr val="595959"/>
                </a:solidFill>
                <a:latin typeface="Poppins"/>
                <a:ea typeface="Poppins"/>
                <a:cs typeface="Poppins"/>
                <a:sym typeface="Poppins"/>
              </a:rPr>
              <a:t>Toma de decisiones</a:t>
            </a:r>
            <a:r>
              <a:rPr lang="es" sz="1400">
                <a:solidFill>
                  <a:srgbClr val="595959"/>
                </a:solidFill>
                <a:latin typeface="Poppins"/>
                <a:ea typeface="Poppins"/>
                <a:cs typeface="Poppins"/>
                <a:sym typeface="Poppins"/>
              </a:rPr>
              <a:t>: Basándose en el resultado de la función Python, el operador decide a cuál de las tareas subsiguientes dirigir el flujo.</a:t>
            </a:r>
            <a:endParaRPr sz="1400">
              <a:solidFill>
                <a:srgbClr val="595959"/>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Parámetros principales:</a:t>
            </a:r>
            <a:endParaRPr sz="1400">
              <a:solidFill>
                <a:srgbClr val="595959"/>
              </a:solidFill>
              <a:latin typeface="Poppins"/>
              <a:ea typeface="Poppins"/>
              <a:cs typeface="Poppins"/>
              <a:sym typeface="Poppins"/>
            </a:endParaRPr>
          </a:p>
          <a:p>
            <a:pPr indent="-317500" lvl="0" marL="457200" rtl="0" algn="l">
              <a:spcBef>
                <a:spcPts val="1200"/>
              </a:spcBef>
              <a:spcAft>
                <a:spcPts val="0"/>
              </a:spcAft>
              <a:buClr>
                <a:srgbClr val="595959"/>
              </a:buClr>
              <a:buSzPts val="1400"/>
              <a:buFont typeface="Poppins"/>
              <a:buChar char="-"/>
            </a:pPr>
            <a:r>
              <a:rPr b="1" lang="es" sz="1400">
                <a:solidFill>
                  <a:srgbClr val="595959"/>
                </a:solidFill>
                <a:latin typeface="Poppins"/>
                <a:ea typeface="Poppins"/>
                <a:cs typeface="Poppins"/>
                <a:sym typeface="Poppins"/>
              </a:rPr>
              <a:t>task_id:</a:t>
            </a:r>
            <a:r>
              <a:rPr lang="es" sz="1400">
                <a:solidFill>
                  <a:srgbClr val="595959"/>
                </a:solidFill>
                <a:latin typeface="Poppins"/>
                <a:ea typeface="Poppins"/>
                <a:cs typeface="Poppins"/>
                <a:sym typeface="Poppins"/>
              </a:rPr>
              <a:t> Un identificador único para la tarea.</a:t>
            </a:r>
            <a:endParaRPr sz="1400">
              <a:solidFill>
                <a:srgbClr val="595959"/>
              </a:solidFill>
              <a:latin typeface="Poppins"/>
              <a:ea typeface="Poppins"/>
              <a:cs typeface="Poppins"/>
              <a:sym typeface="Poppins"/>
            </a:endParaRPr>
          </a:p>
          <a:p>
            <a:pPr indent="-317500" lvl="0" marL="457200" rtl="0" algn="l">
              <a:spcBef>
                <a:spcPts val="0"/>
              </a:spcBef>
              <a:spcAft>
                <a:spcPts val="0"/>
              </a:spcAft>
              <a:buClr>
                <a:srgbClr val="595959"/>
              </a:buClr>
              <a:buSzPts val="1400"/>
              <a:buFont typeface="Poppins"/>
              <a:buChar char="-"/>
            </a:pPr>
            <a:r>
              <a:rPr b="1" lang="es" sz="1400">
                <a:solidFill>
                  <a:srgbClr val="595959"/>
                </a:solidFill>
                <a:latin typeface="Poppins"/>
                <a:ea typeface="Poppins"/>
                <a:cs typeface="Poppins"/>
                <a:sym typeface="Poppins"/>
              </a:rPr>
              <a:t>python_callable:</a:t>
            </a:r>
            <a:r>
              <a:rPr lang="es" sz="1400">
                <a:solidFill>
                  <a:srgbClr val="595959"/>
                </a:solidFill>
                <a:latin typeface="Poppins"/>
                <a:ea typeface="Poppins"/>
                <a:cs typeface="Poppins"/>
                <a:sym typeface="Poppins"/>
              </a:rPr>
              <a:t> La función Python que se ejecutará para determinar la rama del flujo. Esta función debe aceptar argumentos de contexto (**kwargs) y puede realizar cualquier lógica necesaria.</a:t>
            </a:r>
            <a:endParaRPr sz="1400">
              <a:solidFill>
                <a:srgbClr val="595959"/>
              </a:solidFill>
              <a:latin typeface="Poppins"/>
              <a:ea typeface="Poppins"/>
              <a:cs typeface="Poppins"/>
              <a:sym typeface="Poppins"/>
            </a:endParaRPr>
          </a:p>
          <a:p>
            <a:pPr indent="-317500" lvl="0" marL="457200" rtl="0" algn="l">
              <a:spcBef>
                <a:spcPts val="0"/>
              </a:spcBef>
              <a:spcAft>
                <a:spcPts val="0"/>
              </a:spcAft>
              <a:buClr>
                <a:srgbClr val="595959"/>
              </a:buClr>
              <a:buSzPts val="1400"/>
              <a:buFont typeface="Poppins"/>
              <a:buChar char="-"/>
            </a:pPr>
            <a:r>
              <a:rPr b="1" lang="es" sz="1400">
                <a:solidFill>
                  <a:srgbClr val="595959"/>
                </a:solidFill>
                <a:latin typeface="Poppins"/>
                <a:ea typeface="Poppins"/>
                <a:cs typeface="Poppins"/>
                <a:sym typeface="Poppins"/>
              </a:rPr>
              <a:t>provide_context:</a:t>
            </a:r>
            <a:r>
              <a:rPr lang="es" sz="1400">
                <a:solidFill>
                  <a:srgbClr val="595959"/>
                </a:solidFill>
                <a:latin typeface="Poppins"/>
                <a:ea typeface="Poppins"/>
                <a:cs typeface="Poppins"/>
                <a:sym typeface="Poppins"/>
              </a:rPr>
              <a:t> Un parámetro booleano que indica si se debe proporcionar el contexto a la función Python. Si está configurado en True, la función recibirá el contexto de la tarea.</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 sz="1400"/>
              <a:t>Esta flexibilidad en la definición de intervalos de tiempo mediante expresiones cron en Airflow brinda a los usuarios la capacidad de personalizar la programación de sus flujos de trabajo con gran detalle, adaptándolos a las necesidades específicas del proyecto.</a:t>
            </a:r>
            <a:endParaRPr sz="14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c5e3a07d89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2c5e3a07d89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c856d6aa4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2c856d6aa4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9b843d483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9b843d483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resumen, la programación y ejecución de canalizaciones en Airflow se basa en una estructura bien definida que permite la automatización precisa de tareas a través de intervalos de tiempo programados, ofreciendo así un control detallado y una interfaz de monitoreo efectiva para las ejecuciones de los DAG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856d6aa4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856d6aa4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3c33fca2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3c33fca2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595959"/>
                </a:solidFill>
                <a:latin typeface="Poppins"/>
                <a:ea typeface="Poppins"/>
                <a:cs typeface="Poppins"/>
                <a:sym typeface="Poppins"/>
              </a:rPr>
              <a:t>En la actualidad, las infraestructuras de datos abarcan una amplia gama de actividades, desde la ingesta hasta el procesamiento, desplegadas en diversos entornos, ya sea locales, en la nube pública o privada, o incluso híbridos. Este complejo panorama implica la interacción de servidores, máquinas virtuales y más, donde las fallas son inevitables y pueden ocurrir en cualquier momento.</a:t>
            </a:r>
            <a:endParaRPr sz="1400">
              <a:solidFill>
                <a:srgbClr val="595959"/>
              </a:solidFill>
              <a:latin typeface="Poppins"/>
              <a:ea typeface="Poppins"/>
              <a:cs typeface="Poppins"/>
              <a:sym typeface="Poppins"/>
            </a:endParaRPr>
          </a:p>
          <a:p>
            <a:pPr indent="0" lvl="0" marL="0" rtl="0" algn="l">
              <a:spcBef>
                <a:spcPts val="0"/>
              </a:spcBef>
              <a:spcAft>
                <a:spcPts val="0"/>
              </a:spcAft>
              <a:buNone/>
            </a:pPr>
            <a:r>
              <a:t/>
            </a:r>
            <a:endParaRPr sz="1400">
              <a:solidFill>
                <a:srgbClr val="595959"/>
              </a:solidFill>
              <a:latin typeface="Poppins"/>
              <a:ea typeface="Poppins"/>
              <a:cs typeface="Poppins"/>
              <a:sym typeface="Poppins"/>
            </a:endParaRPr>
          </a:p>
          <a:p>
            <a:pPr indent="0" lvl="0" marL="0" rtl="0" algn="l">
              <a:spcBef>
                <a:spcPts val="0"/>
              </a:spcBef>
              <a:spcAft>
                <a:spcPts val="0"/>
              </a:spcAft>
              <a:buNone/>
            </a:pPr>
            <a:r>
              <a:rPr lang="es" sz="1400">
                <a:solidFill>
                  <a:srgbClr val="595959"/>
                </a:solidFill>
                <a:latin typeface="Poppins"/>
                <a:ea typeface="Poppins"/>
                <a:cs typeface="Poppins"/>
                <a:sym typeface="Poppins"/>
              </a:rPr>
              <a:t>Ante este desafío, las organizaciones necesitan herramientas y procesos ágiles que les permitan identificar rápidamente las causas raíz de los problemas y reducir el tiempo medio de recuperación (MTTR) frente a fallos. Es aquí donde entra en juego DataOps.</a:t>
            </a:r>
            <a:endParaRPr sz="1400">
              <a:solidFill>
                <a:srgbClr val="595959"/>
              </a:solidFill>
              <a:latin typeface="Poppins"/>
              <a:ea typeface="Poppins"/>
              <a:cs typeface="Poppins"/>
              <a:sym typeface="Poppins"/>
            </a:endParaRPr>
          </a:p>
          <a:p>
            <a:pPr indent="0" lvl="0" marL="0" rtl="0" algn="l">
              <a:spcBef>
                <a:spcPts val="0"/>
              </a:spcBef>
              <a:spcAft>
                <a:spcPts val="0"/>
              </a:spcAft>
              <a:buNone/>
            </a:pPr>
            <a:r>
              <a:t/>
            </a:r>
            <a:endParaRPr sz="1400">
              <a:solidFill>
                <a:srgbClr val="595959"/>
              </a:solidFill>
              <a:latin typeface="Poppins"/>
              <a:ea typeface="Poppins"/>
              <a:cs typeface="Poppins"/>
              <a:sym typeface="Poppins"/>
            </a:endParaRPr>
          </a:p>
          <a:p>
            <a:pPr indent="0" lvl="0" marL="0" rtl="0" algn="l">
              <a:spcBef>
                <a:spcPts val="0"/>
              </a:spcBef>
              <a:spcAft>
                <a:spcPts val="0"/>
              </a:spcAft>
              <a:buNone/>
            </a:pPr>
            <a:r>
              <a:rPr lang="es" sz="1400">
                <a:solidFill>
                  <a:srgbClr val="595959"/>
                </a:solidFill>
                <a:latin typeface="Poppins"/>
                <a:ea typeface="Poppins"/>
                <a:cs typeface="Poppins"/>
                <a:sym typeface="Poppins"/>
              </a:rPr>
              <a:t>¿Pero qué es DataOps?</a:t>
            </a:r>
            <a:endParaRPr sz="1400">
              <a:solidFill>
                <a:srgbClr val="595959"/>
              </a:solidFill>
              <a:latin typeface="Poppins"/>
              <a:ea typeface="Poppins"/>
              <a:cs typeface="Poppins"/>
              <a:sym typeface="Poppins"/>
            </a:endParaRPr>
          </a:p>
          <a:p>
            <a:pPr indent="0" lvl="0" marL="0" rtl="0" algn="l">
              <a:spcBef>
                <a:spcPts val="0"/>
              </a:spcBef>
              <a:spcAft>
                <a:spcPts val="0"/>
              </a:spcAft>
              <a:buNone/>
            </a:pPr>
            <a:r>
              <a:t/>
            </a:r>
            <a:endParaRPr sz="1400">
              <a:solidFill>
                <a:srgbClr val="595959"/>
              </a:solidFill>
              <a:latin typeface="Poppins"/>
              <a:ea typeface="Poppins"/>
              <a:cs typeface="Poppins"/>
              <a:sym typeface="Poppins"/>
            </a:endParaRPr>
          </a:p>
          <a:p>
            <a:pPr indent="0" lvl="0" marL="0" rtl="0" algn="l">
              <a:spcBef>
                <a:spcPts val="0"/>
              </a:spcBef>
              <a:spcAft>
                <a:spcPts val="0"/>
              </a:spcAft>
              <a:buNone/>
            </a:pPr>
            <a:r>
              <a:rPr lang="es" sz="1400">
                <a:solidFill>
                  <a:srgbClr val="595959"/>
                </a:solidFill>
                <a:latin typeface="Poppins"/>
                <a:ea typeface="Poppins"/>
                <a:cs typeface="Poppins"/>
                <a:sym typeface="Poppins"/>
              </a:rPr>
              <a:t>DataOps es más que una metodología; es una filosofía que aborda las brechas, ineficiencias y desajustes en cada paso del ciclo de vida de los datos, desde su producción hasta su consumo. Se trata de aplicar principios ágiles y colaborativos al proceso de gestión de datos, fomentando la integración y automatización de los flujos de trabajo, la monitorización continua y la retroalimentación constante para mejorar la calidad y eficiencia de los datos.</a:t>
            </a:r>
            <a:endParaRPr sz="1400">
              <a:solidFill>
                <a:srgbClr val="595959"/>
              </a:solidFill>
              <a:latin typeface="Poppins"/>
              <a:ea typeface="Poppins"/>
              <a:cs typeface="Poppins"/>
              <a:sym typeface="Poppins"/>
            </a:endParaRPr>
          </a:p>
          <a:p>
            <a:pPr indent="0" lvl="0" marL="0" rtl="0" algn="l">
              <a:spcBef>
                <a:spcPts val="0"/>
              </a:spcBef>
              <a:spcAft>
                <a:spcPts val="0"/>
              </a:spcAft>
              <a:buNone/>
            </a:pPr>
            <a:r>
              <a:t/>
            </a:r>
            <a:endParaRPr sz="1400">
              <a:solidFill>
                <a:srgbClr val="595959"/>
              </a:solidFill>
              <a:latin typeface="Poppins"/>
              <a:ea typeface="Poppins"/>
              <a:cs typeface="Poppins"/>
              <a:sym typeface="Poppins"/>
            </a:endParaRPr>
          </a:p>
          <a:p>
            <a:pPr indent="0" lvl="0" marL="0" rtl="0" algn="l">
              <a:spcBef>
                <a:spcPts val="0"/>
              </a:spcBef>
              <a:spcAft>
                <a:spcPts val="0"/>
              </a:spcAft>
              <a:buNone/>
            </a:pPr>
            <a:r>
              <a:rPr lang="es" sz="1400">
                <a:solidFill>
                  <a:srgbClr val="595959"/>
                </a:solidFill>
                <a:latin typeface="Poppins"/>
                <a:ea typeface="Poppins"/>
                <a:cs typeface="Poppins"/>
                <a:sym typeface="Poppins"/>
              </a:rPr>
              <a:t>y como puedes darte cuenta la orquetacion es uno de los pilares en DataOps por lo que hablemos sobre la orquestacion</a:t>
            </a:r>
            <a:endParaRPr sz="1400">
              <a:solidFill>
                <a:srgbClr val="595959"/>
              </a:solidFill>
              <a:latin typeface="Poppins"/>
              <a:ea typeface="Poppins"/>
              <a:cs typeface="Poppins"/>
              <a:sym typeface="Poppi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3c33fca28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3c33fca28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La orquestación de flujos de datos es como dirigir una gran sinfonía de información. Imagina que tienes múltiples fuentes de datos, cada una con su propio ritmo y tono. La orquestación es la habilidad de unir todas esas piezas en una armonía perfecta.</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En términos más técnicos, la orquestación de flujos de datos implica coordinar y gestionar el flujo de datos a lo largo de todo su ciclo de vida, desde su origen hasta su destino final. Esto incluye la planificación, programación, ejecución y supervisión de los procesos involucrados en la manipulación y transformación de los datos.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¿Por qué es importante? Bueno, imagina una empresa sin un sistema de orquestación de datos. Sería como una orquesta sin director: caótico y desorganizado. </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En resumen : La orquestación de flujos de datos nos permite mantener la coherencia, la eficiencia y la integridad de nuestros datos en un entorno cada vez más complejo y dinámico.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Te espero en la siguiente clase</a:t>
            </a:r>
            <a:endParaRPr sz="1400">
              <a:latin typeface="Poppins"/>
              <a:ea typeface="Poppins"/>
              <a:cs typeface="Poppins"/>
              <a:sym typeface="Poppi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856d6aa4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856d6aa4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d9ab3acc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d9ab3acc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En términos simples, un orquestador de flujos de datos es una herramienta o plataforma que facilita la planificación, programación, ejecución y supervisión de tus flujos de trabajo de datos. Imagínalo como el cerebro que maneja todo el proceso, desde la ingesta inicial de datos hasta su procesamiento, transformación y entrega final.</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Veamos que caracteristicas debe tener este orquestador de flujos de datos</a:t>
            </a:r>
            <a:endParaRPr sz="1400">
              <a:latin typeface="Poppins"/>
              <a:ea typeface="Poppins"/>
              <a:cs typeface="Poppins"/>
              <a:sym typeface="Poppi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d9ab3acc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d9ab3acc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Un orquestador de flujos de datos es como el motor que impulsa tu proceso de gestión de datos. Pero, ¿qué hace que un orquestador sea realmente efectivo? Echemos un vistazo a algunas de sus características clave:</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Automatización: Un buen orquestador automatiza tareas repetitivas y tediosas, liberándote para enfocarte en tareas más importantes y estratégicas.</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Planificación y Programación: Permite la planificación y programación de tus flujos de trabajo de datos, asegurándose de que se ejecuten en el momento adecuado y en el orden correcto.</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Gestión de Dependencias: Maneja las dependencias entre diferentes tareas y procesos, garantizando que cada paso se complete antes de pasar al siguiente.</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Monitorización y Registro: Proporciona herramientas para supervisar y registrar el progreso de tus flujos de trabajo, permitiéndote identificar y solucionar problemas rápidamente.</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Tolerancia a Fallos: Ofrece mecanismos para manejar y recuperarse de fallos de manera robusta y eficiente, minimizando el impacto en tus operaciones.</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Escalabilidad: Es capaz de escalar horizontalmente para manejar grandes volúmenes de datos y cargas de trabajo crecientes sin comprometer el rendimiento.</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Integración con Ecosistemas Tecnológicos: Se integra de manera fluida con otras herramientas y sistemas en tu infraestructura de datos, facilitando la interoperabilidad y la colaboración entre diferentes componentes.</a:t>
            </a:r>
            <a:endParaRPr sz="1400">
              <a:solidFill>
                <a:schemeClr val="dk1"/>
              </a:solidFill>
              <a:latin typeface="Poppins"/>
              <a:ea typeface="Poppins"/>
              <a:cs typeface="Poppins"/>
              <a:sym typeface="Poppi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3c33fca28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3c33fca28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rgbClr val="595959"/>
                </a:solidFill>
                <a:latin typeface="Poppins"/>
                <a:ea typeface="Poppins"/>
                <a:cs typeface="Poppins"/>
                <a:sym typeface="Poppins"/>
              </a:rPr>
              <a:t>Como te podras dar cuenta hasta ahora he utilizado los términos "data workflow" y "data pipeline" utilizados indistintamente para hacer referencia a un proceso de datos, pero ¿cuál es la diferencia?</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Data Workflow:</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Abstracción: Un data workflow es una representación abstracta de la secuencia de pasos necesarios para completar una tarea o proceso de datos.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Enfoque Lógico: Se centra en la lógica y la secuencia de acciones necesarias para lograr un objetivo específico.</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Visión de Alto Nivel: Proporciona una visión general y conceptual de cómo se mueven y transforman los datos a lo largo de un proceso.</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Data Pipeline:</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Implementación Técnica: Un data pipeline es la implementación técnica de un data workflow, donde se definen las tareas, los operadores y las dependencias específicas.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Enfoque Técnico: Se centra en los detalles técnicos y la ejecución real de las tareas definidas en el workflow.</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Detalles Técnicos: Incluye configuraciones específicas, como conexiones a bases de datos, parámetros de ejecución y detalles de programación.</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Aunque son conceptos distintos, en los orquestadores de datos estos términos se utilizan a menudo como sinónimos</a:t>
            </a:r>
            <a:br>
              <a:rPr lang="es" sz="1400">
                <a:solidFill>
                  <a:srgbClr val="595959"/>
                </a:solidFill>
                <a:latin typeface="Poppins"/>
                <a:ea typeface="Poppins"/>
                <a:cs typeface="Poppins"/>
                <a:sym typeface="Poppins"/>
              </a:rPr>
            </a:br>
            <a:br>
              <a:rPr lang="es" sz="1400">
                <a:solidFill>
                  <a:srgbClr val="595959"/>
                </a:solidFill>
                <a:latin typeface="Poppins"/>
                <a:ea typeface="Poppins"/>
                <a:cs typeface="Poppins"/>
                <a:sym typeface="Poppins"/>
              </a:rPr>
            </a:br>
            <a:r>
              <a:rPr lang="es" sz="1400">
                <a:solidFill>
                  <a:srgbClr val="595959"/>
                </a:solidFill>
                <a:latin typeface="Poppins"/>
                <a:ea typeface="Poppins"/>
                <a:cs typeface="Poppins"/>
                <a:sym typeface="Poppins"/>
              </a:rPr>
              <a:t>Te espero en la </a:t>
            </a:r>
            <a:r>
              <a:rPr lang="es" sz="1400">
                <a:solidFill>
                  <a:srgbClr val="595959"/>
                </a:solidFill>
                <a:latin typeface="Poppins"/>
                <a:ea typeface="Poppins"/>
                <a:cs typeface="Poppins"/>
                <a:sym typeface="Poppins"/>
              </a:rPr>
              <a:t>siguiente</a:t>
            </a:r>
            <a:r>
              <a:rPr lang="es" sz="1400">
                <a:solidFill>
                  <a:srgbClr val="595959"/>
                </a:solidFill>
                <a:latin typeface="Poppins"/>
                <a:ea typeface="Poppins"/>
                <a:cs typeface="Poppins"/>
                <a:sym typeface="Poppins"/>
              </a:rPr>
              <a:t> clase donde veremos una </a:t>
            </a:r>
            <a:r>
              <a:rPr lang="es" sz="1400">
                <a:solidFill>
                  <a:srgbClr val="595959"/>
                </a:solidFill>
                <a:latin typeface="Poppins"/>
                <a:ea typeface="Poppins"/>
                <a:cs typeface="Poppins"/>
                <a:sym typeface="Poppins"/>
              </a:rPr>
              <a:t>introducción</a:t>
            </a:r>
            <a:r>
              <a:rPr lang="es" sz="1400">
                <a:solidFill>
                  <a:srgbClr val="595959"/>
                </a:solidFill>
                <a:latin typeface="Poppins"/>
                <a:ea typeface="Poppins"/>
                <a:cs typeface="Poppins"/>
                <a:sym typeface="Poppins"/>
              </a:rPr>
              <a:t> a apache airflow</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1200"/>
              </a:spcAft>
              <a:buClr>
                <a:schemeClr val="dk1"/>
              </a:buClr>
              <a:buSzPts val="1100"/>
              <a:buFont typeface="Arial"/>
              <a:buNone/>
            </a:pPr>
            <a:r>
              <a:t/>
            </a:r>
            <a:endParaRPr sz="1200">
              <a:solidFill>
                <a:srgbClr val="595959"/>
              </a:solidFill>
              <a:latin typeface="Poppins"/>
              <a:ea typeface="Poppins"/>
              <a:cs typeface="Poppins"/>
              <a:sym typeface="Poppi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856d6aa4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856d6aa4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5567b67e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5567b67e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14e64a3d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614e64a3d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d9ab3acc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d9ab3acc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Apache Airflow es por mucho la herramienta de orquestacion de datapipelines predilecta y en muchas empresas es el motor que impulsa la eficiencia y la automatización en la gestión de datos. Pero, ¿qué lo hace tan especial?</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Apache Airflow:</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Es un </a:t>
            </a:r>
            <a:r>
              <a:rPr lang="es" sz="1400">
                <a:solidFill>
                  <a:schemeClr val="dk1"/>
                </a:solidFill>
                <a:latin typeface="Poppins"/>
                <a:ea typeface="Poppins"/>
                <a:cs typeface="Poppins"/>
                <a:sym typeface="Poppins"/>
              </a:rPr>
              <a:t>Framework</a:t>
            </a:r>
            <a:r>
              <a:rPr lang="es" sz="1400">
                <a:latin typeface="Poppins"/>
                <a:ea typeface="Poppins"/>
                <a:cs typeface="Poppins"/>
                <a:sym typeface="Poppins"/>
              </a:rPr>
              <a:t> diseñado específicamente para la creación y el monitoreo de data pipelines. Desde la ingesta hasta la transformación y la entrega, Airflow te permite gestionar todo el ciclo de vida de tus datos de manera eficiente y efectiva.</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Flexibilidad Python: Una de las características más destacadas de Airflow es su flexibilidad y su capacidad de programación en Python. Esto significa que puedes crear tus pipelines utilizando un lenguaje familiar y potente, lo que facilita la definición de flujos de trabajo de datos de manera intuitiva y personalizada.</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Componentes Básicos: Airflow proporciona una amplia variedad de componentes básicos que simplifican la creación y programación de flujos de datos. Estos componentes, como los operadores y los sensores, te permiten conectar diversas tecnologías de manera sencilla y eficiente.</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En resumen, Apache Airflow es una herramienta poderosa que te permite crear, programar y monitorear tus pipelines de datos de manera eficiente y escalable, proporcionando la flexibilidad y la capacidad de personalización necesarias para adaptarse a cualquier entorno y necesidad específica de tu proyecto.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pero antes de seguir conociendo mas a fondo sobre airflow demos un breve </a:t>
            </a:r>
            <a:r>
              <a:rPr lang="es" sz="1400">
                <a:latin typeface="Poppins"/>
                <a:ea typeface="Poppins"/>
                <a:cs typeface="Poppins"/>
                <a:sym typeface="Poppins"/>
              </a:rPr>
              <a:t>vistazo</a:t>
            </a:r>
            <a:r>
              <a:rPr lang="es" sz="1400">
                <a:latin typeface="Poppins"/>
                <a:ea typeface="Poppins"/>
                <a:cs typeface="Poppins"/>
                <a:sym typeface="Poppins"/>
              </a:rPr>
              <a:t> a su historia</a:t>
            </a:r>
            <a:endParaRPr sz="1400">
              <a:latin typeface="Poppins"/>
              <a:ea typeface="Poppins"/>
              <a:cs typeface="Poppins"/>
              <a:sym typeface="Poppi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3c33fca28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c3c33fca28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Su historia comienza en 2015 en las oficinas de AirBnB, donde la empresa se enfrentaba desafíos con el crecimiento masivo de datos. Para abordar esta problemática, el Data Engineer Maxime Beauchemin creó una herramienta de código abierto llamada Airflow, con el objetivo de facilitar la gestión y ejecución de flujos de trabajo de datos de manera eficiente.</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En febrero de 2016, Airflow marcó un hito significativo al ser incorporado a la incubadora oficial de la Fundación Apache. Este paso no solo validó su calidad y utilidad, sino que también amplió su alcance y reconocimiento dentro de la comunidad de código abierto, atrayendo a más colaboradores y usuarios.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Para enero de 2019, Airflow había alcanzado el estatus de proyecto de "máxima categoría" dentro de la Fundación Apache. Este reconocimiento destacó la madurez y estabilidad de Airflow como una herramienta de planificación de flujos de trabajo, consolidando su posición como una opción confiable y robusta para los profesionales de la ingeniería de datos.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La evolución de Airflow continuó con el lanzamiento de su versión 2.0 en diciembre de 2020. Esta actualización trajo consigo nuevas funciones y mejoras significativas que reforzaron su posición como una herramienta indispensable para los Data Engineers en todo el mundo. La versión 2.0 no solo introdujo características avanzadas, sino que también mejoró la usabilidad y la escalabilidad, asegurando que Airflow siga siendo una opción líder para la planificación y ejecución de flujos de trabajo de datos.</a:t>
            </a:r>
            <a:endParaRPr sz="1400">
              <a:latin typeface="Poppins"/>
              <a:ea typeface="Poppins"/>
              <a:cs typeface="Poppins"/>
              <a:sym typeface="Poppi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3c33fca28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3c33fca28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rgbClr val="595959"/>
              </a:solidFill>
              <a:latin typeface="Poppins"/>
              <a:ea typeface="Poppins"/>
              <a:cs typeface="Poppins"/>
              <a:sym typeface="Poppi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7206fef5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97206fef5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Airflow se asemeja a una “araña” en la red de procesos de datos, ya que se encuentra en el centro y coordina el trabajo que ocurre en diferentes sistemas distribuidos.</a:t>
            </a:r>
            <a:endParaRPr sz="1400">
              <a:latin typeface="Poppins"/>
              <a:ea typeface="Poppins"/>
              <a:cs typeface="Poppins"/>
              <a:sym typeface="Poppi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d9ab3acc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d9ab3acc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En resumen, Apache Airflow desempeña un papel crucial como Framework para la orquestación de canalizaciones de datos. Su flexibilidad, componentes básicos y capacidad para coordinar tareas en sistemas distribuidos lo convierten en una herramienta esencial para la gestión y automatización de data work flows.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Te veo en la siguiente clase donde hablaremos de la base para poder trabajar con Airflow los DAG’s</a:t>
            </a:r>
            <a:endParaRPr sz="1400">
              <a:latin typeface="Poppins"/>
              <a:ea typeface="Poppins"/>
              <a:cs typeface="Poppins"/>
              <a:sym typeface="Poppi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856d6aa4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856d6aa4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d9ab3acc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d9ab3acc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Hola en esta clase </a:t>
            </a:r>
            <a:r>
              <a:rPr lang="es" sz="1400">
                <a:latin typeface="Poppins"/>
                <a:ea typeface="Poppins"/>
                <a:cs typeface="Poppins"/>
                <a:sym typeface="Poppins"/>
              </a:rPr>
              <a:t>aprenderás</a:t>
            </a:r>
            <a:r>
              <a:rPr lang="es" sz="1400">
                <a:latin typeface="Poppins"/>
                <a:ea typeface="Poppins"/>
                <a:cs typeface="Poppins"/>
                <a:sym typeface="Poppins"/>
              </a:rPr>
              <a:t> que es un DAG </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Para comenzar vemos la importancia de Visualizar Data Pipelines como Gráficos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En el mundo de la </a:t>
            </a:r>
            <a:r>
              <a:rPr lang="es" sz="1400">
                <a:latin typeface="Poppins"/>
                <a:ea typeface="Poppins"/>
                <a:cs typeface="Poppins"/>
                <a:sym typeface="Poppins"/>
              </a:rPr>
              <a:t>ingeniería</a:t>
            </a:r>
            <a:r>
              <a:rPr lang="es" sz="1400">
                <a:latin typeface="Poppins"/>
                <a:ea typeface="Poppins"/>
                <a:cs typeface="Poppins"/>
                <a:sym typeface="Poppins"/>
              </a:rPr>
              <a:t> de datos, los data pipelines como ya sabes son la columna vertebral de cualquier proyecto. Pero, ¿cómo podemos entender mejor la complejidad de estos flujos de trabajo? La respuesta está en la visualización.</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La Visualización de Data Pipelines como Gráficos tiene algunas caracteristicas que podemos nombrar:</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Abstracción Visual: Al representar los data pipelines como gráficos nos permite abstractar la complejidad subyacente y comprender la lógica detrás de cada paso del proceso.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Facilita la Comprensión: Al ver los pipelines como gráficos, podemos identificar fácilmente las dependencias entre las diferentes tareas y entender cómo se conectan entre sí.</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Tomar Decisiones Informadas: La visualización nos permite evaluar el rendimiento y la eficiencia de nuestros pipelines, identificar cuellos de botella y tomar decisiones informadas para optimizar nuestro flujo de trabajo.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Vemos un ejemplo de como podemos visualizar un Pipeline como un </a:t>
            </a:r>
            <a:r>
              <a:rPr lang="es" sz="1400">
                <a:latin typeface="Poppins"/>
                <a:ea typeface="Poppins"/>
                <a:cs typeface="Poppins"/>
                <a:sym typeface="Poppins"/>
              </a:rPr>
              <a:t>gráfico</a:t>
            </a:r>
            <a:endParaRPr sz="1400">
              <a:latin typeface="Poppins"/>
              <a:ea typeface="Poppins"/>
              <a:cs typeface="Poppins"/>
              <a:sym typeface="Poppi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3c33fca28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3c33fca28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latin typeface="Poppins"/>
                <a:ea typeface="Poppins"/>
                <a:cs typeface="Poppins"/>
                <a:sym typeface="Poppins"/>
              </a:rPr>
              <a:t>Este ejemplo es relativamente simple, ya que consta de 4 tareas diferentes, cada una de las cuales realiza parte del trabajo, Además estas tareas deben ejecutarse en un orden específico porque por ejemplo no tiene sentido intentar transformar los datos antes de obtenerlos. Por lo que debemos de asegurarnos que este orden de tareas implícito también se aplique al ejecutar nuestro proceso de datos.</a:t>
            </a:r>
            <a:endParaRPr sz="14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s" sz="1400">
                <a:latin typeface="Poppins"/>
                <a:ea typeface="Poppins"/>
                <a:cs typeface="Poppins"/>
                <a:sym typeface="Poppins"/>
              </a:rPr>
              <a:t>Vemos como esto lo podemos </a:t>
            </a:r>
            <a:r>
              <a:rPr lang="es" sz="1400">
                <a:latin typeface="Poppins"/>
                <a:ea typeface="Poppins"/>
                <a:cs typeface="Poppins"/>
                <a:sym typeface="Poppins"/>
              </a:rPr>
              <a:t>abstraer en un Gráfico para visualizarlo de una manera mas simple </a:t>
            </a:r>
            <a:r>
              <a:rPr lang="es" sz="1400">
                <a:latin typeface="Poppins"/>
                <a:ea typeface="Poppins"/>
                <a:cs typeface="Poppins"/>
                <a:sym typeface="Poppins"/>
              </a:rPr>
              <a:t> </a:t>
            </a:r>
            <a:endParaRPr sz="14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7206fef5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7206fef5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rgbClr val="595959"/>
                </a:solidFill>
                <a:latin typeface="Poppins"/>
                <a:ea typeface="Poppins"/>
                <a:cs typeface="Poppins"/>
                <a:sym typeface="Poppins"/>
              </a:rPr>
              <a:t>En esta representación gráfica, las tareas se muestran como nodos en el gráfico, y las conexiones entre tareas se representan mediante flechas dirigidas entre los nodos. La dirección de las flechas indica la secuencia de las tareas: una flecha de la tarea Y a la tarea Z significa que la tarea Y debe completarse antes de que la tarea Z comience. Este tipo de gráfico se conoce como un “gráfico dirigido” debido a las direcciones de las flechas.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Al aplicar esta representación gráfica a nuestro pipeline, observamos que el gráfico ofrece una visión intuitiva de la estructura general de la canalización. En un vistazo, podemos identificar las cuatro tareas distintas que componen nuestra canalización, cada una de ellas correspondiente a las tareas descritas. Las flechas indican claramente el orden en que deben ejecutarse las tareas, lo que facilita el seguimiento de la ejecución del proceso.</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Aun que este grafico ya es una forma muy buena de representar nuestro pipe line nos falta añadirle una caracteritica que lo hace unico y que lo hace perfecto para los propocitos te orquestacion de procesos</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97206fef5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97206fef5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rgbClr val="595959"/>
                </a:solidFill>
                <a:latin typeface="Poppins"/>
                <a:ea typeface="Poppins"/>
                <a:cs typeface="Poppins"/>
                <a:sym typeface="Poppins"/>
              </a:rPr>
              <a:t>La caracteristica especial del grafico de arriba es que es aciclico:</a:t>
            </a:r>
            <a:br>
              <a:rPr lang="es" sz="1400">
                <a:solidFill>
                  <a:srgbClr val="595959"/>
                </a:solidFill>
                <a:latin typeface="Poppins"/>
                <a:ea typeface="Poppins"/>
                <a:cs typeface="Poppins"/>
                <a:sym typeface="Poppins"/>
              </a:rPr>
            </a:br>
            <a:r>
              <a:rPr lang="es" sz="1400">
                <a:solidFill>
                  <a:srgbClr val="595959"/>
                </a:solidFill>
                <a:latin typeface="Poppins"/>
                <a:ea typeface="Poppins"/>
                <a:cs typeface="Poppins"/>
                <a:sym typeface="Poppins"/>
              </a:rPr>
              <a:t>Un Gráfico Acíclico Dirigido (DAG) es un gráfico que contiene bordes dirigidos y no tiene ciclos ni bucles, lo que significa que no hay dependencias circulares entre las tareas. Esta propiedad de ser acíclico es fundamental, ya que evita situaciones en las que una tarea depende de otra y viceversa, lo que se conoce como una dependencia circular.</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Cuando se presentan dependencias circulares, se crea un problema en la ejecución del gráfico. Por ejemplo, si la tarea 3 depende de la tarea 4 y viceversa, se genera una inconsistencia lógica. La tarea 3 no puede ejecutarse hasta que la tarea 4 se complete, pero la tarea 4, a su vez, no puede ejecutarse hasta que la tarea 3 esté terminada. Esto genera un “interbloqueo” en el que ninguna de las dos tareas puede avanzar, lo que impide la ejecución del gráfico en su totalidad. Por lo tanto, la propiedad acíclica es esencial para garantizar que el DAG se pueda ejecutar sin conflictos.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En resumen puedes ver que la representacion de  un pipeline como un DAG nos ayuda a poder visualizar todo el proceso en partes o tareas que como podrás imaginar son más fáciles de orquestar que un solo script que tenga toda la lógica</a:t>
            </a:r>
            <a:br>
              <a:rPr lang="es" sz="1400">
                <a:solidFill>
                  <a:srgbClr val="595959"/>
                </a:solidFill>
                <a:latin typeface="Poppins"/>
                <a:ea typeface="Poppins"/>
                <a:cs typeface="Poppins"/>
                <a:sym typeface="Poppins"/>
              </a:rPr>
            </a:br>
            <a:br>
              <a:rPr lang="es" sz="1400">
                <a:solidFill>
                  <a:srgbClr val="595959"/>
                </a:solidFill>
                <a:latin typeface="Poppins"/>
                <a:ea typeface="Poppins"/>
                <a:cs typeface="Poppins"/>
                <a:sym typeface="Poppins"/>
              </a:rPr>
            </a:br>
            <a:r>
              <a:rPr lang="es" sz="1400">
                <a:solidFill>
                  <a:srgbClr val="595959"/>
                </a:solidFill>
                <a:latin typeface="Poppins"/>
                <a:ea typeface="Poppins"/>
                <a:cs typeface="Poppins"/>
                <a:sym typeface="Poppins"/>
              </a:rPr>
              <a:t>En la siguiente clase veremos como es que se ejecutan estos DAG’s y algunos pasos para pasar de un pipeline a un DAG de una manera sencilla</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3c33fca28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3c33fca28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Conocimientos necesarios para este curso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Dominar una nueva tecnología siempre implica dominar los fundamentos. En este curso, tenemos tres requisitos clave que te prepararán para aprovechar al máximo Apache Airflow.</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Python: Como lenguaje líder en el ámbito del desarrollo de datos, es fundamental para comprender y utilizar Apache Airflow. Si ya tienes experiencia con Python, estarás un paso adelante. Si no, no te preocupes. En Código Facilito, ofrecemos un completo curso de Python que cubre desde tipos de datos hasta programación orientada a objetos, proporcionándote los conocimientos necesarios para sacar el máximo provecho de este curso.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Bash Básico: En la era del Big Data, la mayoría de las operaciones se llevan a cabo en servidores Linux, ya sea en la nube o en local. Por lo tanto, tener conocimientos básicos de Bash te será invaluable para completar las tareas del curso. No te preocupes si aún no estás familiarizado; también ofrecemos un curso básico de Bash en Código Facilito para ayudarte a adquirir las habilidades necesarias.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SQL Básico: En el mundo de la manipulación de datos, SQL es una herramienta imprescindible. Desde consultas simples hasta operaciones complejas, SQL es el caballo de batalla de los equipos que trabajan con datos. Nuestro curso de SQL básico en Código Facilito te brindará las habilidades necesarias para manejar eficientemente los datos en Apache Airflow y más allá.</a:t>
            </a:r>
            <a:endParaRPr sz="1400">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856d6aa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c856d6aa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7206fef5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97206fef5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Hola bienvenido a esta clase en donde aprenderas como se ejecuta un DAG </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En la clase anterior vimos </a:t>
            </a:r>
            <a:r>
              <a:rPr lang="es" sz="1400">
                <a:latin typeface="Poppins"/>
                <a:ea typeface="Poppins"/>
                <a:cs typeface="Poppins"/>
                <a:sym typeface="Poppins"/>
              </a:rPr>
              <a:t>cómo</a:t>
            </a:r>
            <a:r>
              <a:rPr lang="es" sz="1400">
                <a:latin typeface="Poppins"/>
                <a:ea typeface="Poppins"/>
                <a:cs typeface="Poppins"/>
                <a:sym typeface="Poppins"/>
              </a:rPr>
              <a:t> crear un DAG pero una vez que lo tenemos como son los pasos o reglas que sigue su </a:t>
            </a:r>
            <a:r>
              <a:rPr lang="es" sz="1400">
                <a:latin typeface="Poppins"/>
                <a:ea typeface="Poppins"/>
                <a:cs typeface="Poppins"/>
                <a:sym typeface="Poppins"/>
              </a:rPr>
              <a:t>ejecución, en el siguiente slide veremos la ejecución de forma visual</a:t>
            </a:r>
            <a:endParaRPr sz="1400">
              <a:latin typeface="Poppins"/>
              <a:ea typeface="Poppins"/>
              <a:cs typeface="Poppins"/>
              <a:sym typeface="Poppi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97206fef5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97206fef5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rgbClr val="595959"/>
                </a:solidFill>
                <a:latin typeface="Poppins"/>
                <a:ea typeface="Poppins"/>
                <a:cs typeface="Poppins"/>
                <a:sym typeface="Poppins"/>
              </a:rPr>
              <a:t>Una propiedad valiosa de la representación DAG es que proporciona un algoritmo relativamente sencillo para ejecutar la canalización. Este algoritmo se compone de los siguientes pasos: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Paso 1: Para cada tarea que esté abierta o incompleta en el gráfico, realice lo siguiente:</a:t>
            </a:r>
            <a:endParaRPr sz="1400">
              <a:solidFill>
                <a:srgbClr val="595959"/>
              </a:solidFill>
              <a:latin typeface="Poppins"/>
              <a:ea typeface="Poppins"/>
              <a:cs typeface="Poppins"/>
              <a:sym typeface="Poppins"/>
            </a:endParaRPr>
          </a:p>
          <a:p>
            <a:pPr indent="-317500" lvl="0" marL="457200" rtl="0" algn="l">
              <a:lnSpc>
                <a:spcPct val="115000"/>
              </a:lnSpc>
              <a:spcBef>
                <a:spcPts val="1200"/>
              </a:spcBef>
              <a:spcAft>
                <a:spcPts val="0"/>
              </a:spcAft>
              <a:buClr>
                <a:srgbClr val="595959"/>
              </a:buClr>
              <a:buSzPts val="1400"/>
              <a:buFont typeface="Poppins"/>
              <a:buChar char="-"/>
            </a:pPr>
            <a:r>
              <a:rPr lang="es" sz="1400">
                <a:solidFill>
                  <a:srgbClr val="595959"/>
                </a:solidFill>
                <a:latin typeface="Poppins"/>
                <a:ea typeface="Poppins"/>
                <a:cs typeface="Poppins"/>
                <a:sym typeface="Poppins"/>
              </a:rPr>
              <a:t>Revise cada arista que apunta hacia la tarea y verifique si la tarea “upstream” en el otro extremo de la arista se ha completado.</a:t>
            </a:r>
            <a:endParaRPr sz="1400">
              <a:solidFill>
                <a:srgbClr val="595959"/>
              </a:solidFill>
              <a:latin typeface="Poppins"/>
              <a:ea typeface="Poppins"/>
              <a:cs typeface="Poppins"/>
              <a:sym typeface="Poppins"/>
            </a:endParaRPr>
          </a:p>
          <a:p>
            <a:pPr indent="-317500" lvl="0" marL="457200" rtl="0" algn="l">
              <a:lnSpc>
                <a:spcPct val="115000"/>
              </a:lnSpc>
              <a:spcBef>
                <a:spcPts val="0"/>
              </a:spcBef>
              <a:spcAft>
                <a:spcPts val="0"/>
              </a:spcAft>
              <a:buClr>
                <a:srgbClr val="595959"/>
              </a:buClr>
              <a:buSzPts val="1400"/>
              <a:buFont typeface="Poppins"/>
              <a:buChar char="-"/>
            </a:pPr>
            <a:r>
              <a:rPr lang="es" sz="1400">
                <a:solidFill>
                  <a:srgbClr val="595959"/>
                </a:solidFill>
                <a:latin typeface="Poppins"/>
                <a:ea typeface="Poppins"/>
                <a:cs typeface="Poppins"/>
                <a:sym typeface="Poppins"/>
              </a:rPr>
              <a:t>Si todas las tareas anteriores han sido completadas, agregue la tarea en consideración a una cola de tareas pendientes para su ejecución.</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Paso 2: Ejecute las tareas en la cola de ejecución, marcándolas como completadas una vez que hayan finalizado su trabajo.</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Paso 3: Regrese al Paso 1 y repita hasta que todas las tareas en el gráfico hayan sido completadas.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Este algoritmo proporciona una forma eficaz de determinar el orden de ejecución de las tareas en un DAG, asegurando que las tareas solo se ejecuten cuando todas sus dependencias han sido satisfechas. Al seguir este proceso, se garantiza que la ejecución del DAG se realice de manera coherente y sin problemas.</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98f12511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98f12511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solidFill>
                  <a:srgbClr val="595959"/>
                </a:solidFill>
                <a:latin typeface="Poppins"/>
                <a:ea typeface="Poppins"/>
                <a:cs typeface="Poppins"/>
                <a:sym typeface="Poppins"/>
              </a:rPr>
              <a:t>Cuando consideramos la representación gráfica de un data pipeline, obtenemos una visión intuitiva de las tareas y sus dependencias. Sin embargo, es válido preguntarse por qué no simplemente usaríamos un script secuencial para ejecutar una serie lineal de pasos. Para ilustrar algunas ventajas del enfoque basado en gráficos, consideremos un ejemplo más amplio.</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None/>
            </a:pPr>
            <a:r>
              <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None/>
            </a:pPr>
            <a:r>
              <a:rPr lang="es" sz="1400">
                <a:solidFill>
                  <a:srgbClr val="595959"/>
                </a:solidFill>
                <a:latin typeface="Poppins"/>
                <a:ea typeface="Poppins"/>
                <a:cs typeface="Poppins"/>
                <a:sym typeface="Poppins"/>
              </a:rPr>
              <a:t>Imaginemos un escenario en el que el propietario de una empresa busca utilizar el aprendizaje automático (ML) para mejorar la eficiencia de su operación. El objetivo es utilizar un modelo ML que correlacione las ventas de la empresa con los patrones de tráfico de personas en todas sus tiendas y así mejorar las promociones para vender más. </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None/>
            </a:pPr>
            <a:r>
              <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434343"/>
                </a:solidFill>
                <a:latin typeface="Poppins"/>
                <a:ea typeface="Poppins"/>
                <a:cs typeface="Poppins"/>
                <a:sym typeface="Poppins"/>
              </a:rPr>
              <a:t>Para construir una canalización de datos que consuma el modelo ML, requerimos los siguientes pasos:</a:t>
            </a:r>
            <a:endParaRPr sz="1400">
              <a:solidFill>
                <a:srgbClr val="434343"/>
              </a:solidFill>
              <a:latin typeface="Poppins"/>
              <a:ea typeface="Poppins"/>
              <a:cs typeface="Poppins"/>
              <a:sym typeface="Poppins"/>
            </a:endParaRPr>
          </a:p>
          <a:p>
            <a:pPr indent="-317500" lvl="0" marL="457200" rtl="0" algn="l">
              <a:lnSpc>
                <a:spcPct val="115000"/>
              </a:lnSpc>
              <a:spcBef>
                <a:spcPts val="1200"/>
              </a:spcBef>
              <a:spcAft>
                <a:spcPts val="0"/>
              </a:spcAft>
              <a:buClr>
                <a:srgbClr val="434343"/>
              </a:buClr>
              <a:buSzPts val="1400"/>
              <a:buFont typeface="Poppins"/>
              <a:buChar char="-"/>
            </a:pPr>
            <a:r>
              <a:rPr lang="es" sz="1400">
                <a:solidFill>
                  <a:srgbClr val="434343"/>
                </a:solidFill>
                <a:latin typeface="Poppins"/>
                <a:ea typeface="Poppins"/>
                <a:cs typeface="Poppins"/>
                <a:sym typeface="Poppins"/>
              </a:rPr>
              <a:t>Preparar Datos de Ventas:</a:t>
            </a:r>
            <a:endParaRPr sz="1400">
              <a:solidFill>
                <a:srgbClr val="434343"/>
              </a:solidFill>
              <a:latin typeface="Poppins"/>
              <a:ea typeface="Poppins"/>
              <a:cs typeface="Poppins"/>
              <a:sym typeface="Poppins"/>
            </a:endParaRPr>
          </a:p>
          <a:p>
            <a:pPr indent="-317500" lvl="1" marL="914400" rtl="0" algn="l">
              <a:lnSpc>
                <a:spcPct val="115000"/>
              </a:lnSpc>
              <a:spcBef>
                <a:spcPts val="0"/>
              </a:spcBef>
              <a:spcAft>
                <a:spcPts val="0"/>
              </a:spcAft>
              <a:buClr>
                <a:srgbClr val="434343"/>
              </a:buClr>
              <a:buSzPts val="1400"/>
              <a:buFont typeface="Poppins"/>
              <a:buChar char="-"/>
            </a:pPr>
            <a:r>
              <a:rPr lang="es" sz="1400">
                <a:solidFill>
                  <a:srgbClr val="434343"/>
                </a:solidFill>
                <a:latin typeface="Poppins"/>
                <a:ea typeface="Poppins"/>
                <a:cs typeface="Poppins"/>
                <a:sym typeface="Poppins"/>
              </a:rPr>
              <a:t>Obtener datos de ventas del sistema de origen.</a:t>
            </a:r>
            <a:endParaRPr sz="1400">
              <a:solidFill>
                <a:srgbClr val="434343"/>
              </a:solidFill>
              <a:latin typeface="Poppins"/>
              <a:ea typeface="Poppins"/>
              <a:cs typeface="Poppins"/>
              <a:sym typeface="Poppins"/>
            </a:endParaRPr>
          </a:p>
          <a:p>
            <a:pPr indent="-317500" lvl="1" marL="914400" rtl="0" algn="l">
              <a:lnSpc>
                <a:spcPct val="115000"/>
              </a:lnSpc>
              <a:spcBef>
                <a:spcPts val="0"/>
              </a:spcBef>
              <a:spcAft>
                <a:spcPts val="0"/>
              </a:spcAft>
              <a:buClr>
                <a:srgbClr val="434343"/>
              </a:buClr>
              <a:buSzPts val="1400"/>
              <a:buFont typeface="Poppins"/>
              <a:buChar char="-"/>
            </a:pPr>
            <a:r>
              <a:rPr lang="es" sz="1400">
                <a:solidFill>
                  <a:srgbClr val="434343"/>
                </a:solidFill>
                <a:latin typeface="Poppins"/>
                <a:ea typeface="Poppins"/>
                <a:cs typeface="Poppins"/>
                <a:sym typeface="Poppins"/>
              </a:rPr>
              <a:t>Limpiar/transformar los datos de ventas según los requisitos.</a:t>
            </a:r>
            <a:endParaRPr sz="1400">
              <a:solidFill>
                <a:srgbClr val="434343"/>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434343"/>
                </a:solidFill>
                <a:latin typeface="Poppins"/>
                <a:ea typeface="Poppins"/>
                <a:cs typeface="Poppins"/>
                <a:sym typeface="Poppins"/>
              </a:rPr>
              <a:t>– Preparar Datos de Tráfico en Tiendas:</a:t>
            </a:r>
            <a:endParaRPr sz="1400">
              <a:solidFill>
                <a:srgbClr val="434343"/>
              </a:solidFill>
              <a:latin typeface="Poppins"/>
              <a:ea typeface="Poppins"/>
              <a:cs typeface="Poppins"/>
              <a:sym typeface="Poppins"/>
            </a:endParaRPr>
          </a:p>
          <a:p>
            <a:pPr indent="457200" lvl="0" marL="457200" rtl="0" algn="l">
              <a:lnSpc>
                <a:spcPct val="115000"/>
              </a:lnSpc>
              <a:spcBef>
                <a:spcPts val="1200"/>
              </a:spcBef>
              <a:spcAft>
                <a:spcPts val="0"/>
              </a:spcAft>
              <a:buClr>
                <a:schemeClr val="dk1"/>
              </a:buClr>
              <a:buSzPts val="1100"/>
              <a:buFont typeface="Arial"/>
              <a:buNone/>
            </a:pPr>
            <a:r>
              <a:rPr lang="es" sz="1400">
                <a:solidFill>
                  <a:srgbClr val="434343"/>
                </a:solidFill>
                <a:latin typeface="Poppins"/>
                <a:ea typeface="Poppins"/>
                <a:cs typeface="Poppins"/>
                <a:sym typeface="Poppins"/>
              </a:rPr>
              <a:t>- Obtener datos de tráfico en tiendas del sistema de origen.</a:t>
            </a:r>
            <a:endParaRPr sz="1400">
              <a:solidFill>
                <a:srgbClr val="434343"/>
              </a:solidFill>
              <a:latin typeface="Poppins"/>
              <a:ea typeface="Poppins"/>
              <a:cs typeface="Poppins"/>
              <a:sym typeface="Poppins"/>
            </a:endParaRPr>
          </a:p>
          <a:p>
            <a:pPr indent="457200" lvl="0" marL="457200" rtl="0" algn="l">
              <a:lnSpc>
                <a:spcPct val="115000"/>
              </a:lnSpc>
              <a:spcBef>
                <a:spcPts val="1200"/>
              </a:spcBef>
              <a:spcAft>
                <a:spcPts val="0"/>
              </a:spcAft>
              <a:buClr>
                <a:schemeClr val="dk1"/>
              </a:buClr>
              <a:buSzPts val="1100"/>
              <a:buFont typeface="Arial"/>
              <a:buNone/>
            </a:pPr>
            <a:r>
              <a:rPr lang="es" sz="1400">
                <a:solidFill>
                  <a:srgbClr val="434343"/>
                </a:solidFill>
                <a:latin typeface="Poppins"/>
                <a:ea typeface="Poppins"/>
                <a:cs typeface="Poppins"/>
                <a:sym typeface="Poppins"/>
              </a:rPr>
              <a:t>- Limpiar/transformar los datos para cumplir con los requisitos.</a:t>
            </a:r>
            <a:endParaRPr sz="1400">
              <a:solidFill>
                <a:srgbClr val="434343"/>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434343"/>
                </a:solidFill>
                <a:latin typeface="Poppins"/>
                <a:ea typeface="Poppins"/>
                <a:cs typeface="Poppins"/>
                <a:sym typeface="Poppins"/>
              </a:rPr>
              <a:t>Combinar Conjuntos de Datos:</a:t>
            </a:r>
            <a:endParaRPr sz="1400">
              <a:solidFill>
                <a:srgbClr val="434343"/>
              </a:solidFill>
              <a:latin typeface="Poppins"/>
              <a:ea typeface="Poppins"/>
              <a:cs typeface="Poppins"/>
              <a:sym typeface="Poppins"/>
            </a:endParaRPr>
          </a:p>
          <a:p>
            <a:pPr indent="-317500" lvl="0" marL="457200" rtl="0" algn="l">
              <a:lnSpc>
                <a:spcPct val="115000"/>
              </a:lnSpc>
              <a:spcBef>
                <a:spcPts val="1200"/>
              </a:spcBef>
              <a:spcAft>
                <a:spcPts val="0"/>
              </a:spcAft>
              <a:buClr>
                <a:srgbClr val="434343"/>
              </a:buClr>
              <a:buSzPts val="1400"/>
              <a:buFont typeface="Poppins"/>
              <a:buChar char="-"/>
            </a:pPr>
            <a:r>
              <a:rPr lang="es" sz="1400">
                <a:solidFill>
                  <a:srgbClr val="434343"/>
                </a:solidFill>
                <a:latin typeface="Poppins"/>
                <a:ea typeface="Poppins"/>
                <a:cs typeface="Poppins"/>
                <a:sym typeface="Poppins"/>
              </a:rPr>
              <a:t>Fusionar los datos de ventas y tráfico para crear un conjunto de datos combinado para el modelo ML predictivo.</a:t>
            </a:r>
            <a:endParaRPr sz="1400">
              <a:solidFill>
                <a:srgbClr val="434343"/>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434343"/>
                </a:solidFill>
                <a:latin typeface="Poppins"/>
                <a:ea typeface="Poppins"/>
                <a:cs typeface="Poppins"/>
                <a:sym typeface="Poppins"/>
              </a:rPr>
              <a:t>- Consumir el Modelo de ML:</a:t>
            </a:r>
            <a:endParaRPr sz="1400">
              <a:solidFill>
                <a:srgbClr val="434343"/>
              </a:solidFill>
              <a:latin typeface="Poppins"/>
              <a:ea typeface="Poppins"/>
              <a:cs typeface="Poppins"/>
              <a:sym typeface="Poppins"/>
            </a:endParaRPr>
          </a:p>
          <a:p>
            <a:pPr indent="457200" lvl="0" marL="457200" rtl="0" algn="l">
              <a:lnSpc>
                <a:spcPct val="115000"/>
              </a:lnSpc>
              <a:spcBef>
                <a:spcPts val="1200"/>
              </a:spcBef>
              <a:spcAft>
                <a:spcPts val="1200"/>
              </a:spcAft>
              <a:buClr>
                <a:schemeClr val="dk1"/>
              </a:buClr>
              <a:buSzPts val="1100"/>
              <a:buFont typeface="Arial"/>
              <a:buNone/>
            </a:pPr>
            <a:r>
              <a:rPr lang="es" sz="1400">
                <a:solidFill>
                  <a:srgbClr val="434343"/>
                </a:solidFill>
                <a:latin typeface="Poppins"/>
                <a:ea typeface="Poppins"/>
                <a:cs typeface="Poppins"/>
                <a:sym typeface="Poppins"/>
              </a:rPr>
              <a:t>- Consumir el modelo ML para mejorar las promociones de la empresa.</a:t>
            </a:r>
            <a:endParaRPr sz="1400">
              <a:solidFill>
                <a:srgbClr val="595959"/>
              </a:solidFill>
              <a:latin typeface="Poppins"/>
              <a:ea typeface="Poppins"/>
              <a:cs typeface="Poppins"/>
              <a:sym typeface="Poppi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99ff6e60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99ff6e60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rgbClr val="434343"/>
                </a:solidFill>
                <a:latin typeface="Poppins"/>
                <a:ea typeface="Poppins"/>
                <a:cs typeface="Poppins"/>
                <a:sym typeface="Poppins"/>
              </a:rPr>
              <a:t>Como puedes ver e</a:t>
            </a:r>
            <a:r>
              <a:rPr lang="es" sz="1400">
                <a:solidFill>
                  <a:srgbClr val="434343"/>
                </a:solidFill>
                <a:latin typeface="Poppins"/>
                <a:ea typeface="Poppins"/>
                <a:cs typeface="Poppins"/>
                <a:sym typeface="Poppins"/>
              </a:rPr>
              <a:t>sta canalización se puede representar utilizando la misma representación gráfica basada en gráficos que hemos visto antes, con tareas como nodos y dependencias de datos como bordes. Una diferencia clave aquí es que los primeros pasos (obtener y limpiar datos de ventas y tráfico) son independientes entre sí, ya que involucran conjuntos de datos separados. Esto se refleja en la representación gráfica con tres ramas separadas. Aplicando nuestro algoritmo de ejecución de gráficos, estas tareas pueden ejecutarse en paralelo, optimizando el uso de recursos y reduciendo el tiempo de ejecución de la canalización en comparación con la ejecución secuencial.</a:t>
            </a:r>
            <a:endParaRPr sz="1400">
              <a:solidFill>
                <a:srgbClr val="434343"/>
              </a:solidFill>
              <a:latin typeface="Poppins"/>
              <a:ea typeface="Poppins"/>
              <a:cs typeface="Poppins"/>
              <a:sym typeface="Poppins"/>
            </a:endParaRPr>
          </a:p>
          <a:p>
            <a:pPr indent="0" lvl="0" marL="0" rtl="0" algn="l">
              <a:spcBef>
                <a:spcPts val="1200"/>
              </a:spcBef>
              <a:spcAft>
                <a:spcPts val="0"/>
              </a:spcAft>
              <a:buNone/>
            </a:pPr>
            <a:r>
              <a:t/>
            </a:r>
            <a:endParaRPr sz="1400">
              <a:solidFill>
                <a:srgbClr val="434343"/>
              </a:solidFill>
              <a:latin typeface="Poppins"/>
              <a:ea typeface="Poppins"/>
              <a:cs typeface="Poppins"/>
              <a:sym typeface="Poppins"/>
            </a:endParaRPr>
          </a:p>
          <a:p>
            <a:pPr indent="0" lvl="0" marL="0" rtl="0" algn="l">
              <a:spcBef>
                <a:spcPts val="0"/>
              </a:spcBef>
              <a:spcAft>
                <a:spcPts val="0"/>
              </a:spcAft>
              <a:buNone/>
            </a:pPr>
            <a:r>
              <a:rPr lang="es" sz="1400">
                <a:solidFill>
                  <a:srgbClr val="434343"/>
                </a:solidFill>
                <a:latin typeface="Poppins"/>
                <a:ea typeface="Poppins"/>
                <a:cs typeface="Poppins"/>
                <a:sym typeface="Poppins"/>
              </a:rPr>
              <a:t>la representación basada en gráficos presenta la ventaja de dividir la canalización en tareas incrementales en lugar de tener un único script monolítico. Si una tarea falla en la tubería, solo es necesario volver a ejecutar las tareas afectadas y sus dependencias posteriores en lugar de todo el proceso. Esta modularidad aumenta la eficiencia y facilita la recuperación de fallos en la canalización.</a:t>
            </a:r>
            <a:endParaRPr sz="1400">
              <a:solidFill>
                <a:srgbClr val="434343"/>
              </a:solidFill>
              <a:latin typeface="Poppins"/>
              <a:ea typeface="Poppins"/>
              <a:cs typeface="Poppins"/>
              <a:sym typeface="Poppins"/>
            </a:endParaRPr>
          </a:p>
          <a:p>
            <a:pPr indent="0" lvl="0" marL="0" rtl="0" algn="l">
              <a:spcBef>
                <a:spcPts val="0"/>
              </a:spcBef>
              <a:spcAft>
                <a:spcPts val="0"/>
              </a:spcAft>
              <a:buNone/>
            </a:pPr>
            <a:r>
              <a:t/>
            </a:r>
            <a:endParaRPr sz="1400">
              <a:solidFill>
                <a:srgbClr val="434343"/>
              </a:solidFill>
              <a:latin typeface="Poppins"/>
              <a:ea typeface="Poppins"/>
              <a:cs typeface="Poppins"/>
              <a:sym typeface="Poppins"/>
            </a:endParaRPr>
          </a:p>
          <a:p>
            <a:pPr indent="0" lvl="0" marL="0" rtl="0" algn="l">
              <a:spcBef>
                <a:spcPts val="0"/>
              </a:spcBef>
              <a:spcAft>
                <a:spcPts val="0"/>
              </a:spcAft>
              <a:buNone/>
            </a:pPr>
            <a:r>
              <a:rPr lang="es" sz="1400">
                <a:solidFill>
                  <a:srgbClr val="434343"/>
                </a:solidFill>
                <a:latin typeface="Poppins"/>
                <a:ea typeface="Poppins"/>
                <a:cs typeface="Poppins"/>
                <a:sym typeface="Poppins"/>
              </a:rPr>
              <a:t>Es por esto que la orquestacion de pipelines se basa en DAG’s ya que son mas flexibles a la hora de manejar errores y pueden aumentar el tiempo de entrea de los productos de datos</a:t>
            </a:r>
            <a:endParaRPr sz="1400">
              <a:solidFill>
                <a:srgbClr val="434343"/>
              </a:solidFill>
              <a:latin typeface="Poppins"/>
              <a:ea typeface="Poppins"/>
              <a:cs typeface="Poppins"/>
              <a:sym typeface="Poppins"/>
            </a:endParaRPr>
          </a:p>
          <a:p>
            <a:pPr indent="0" lvl="0" marL="0" rtl="0" algn="l">
              <a:spcBef>
                <a:spcPts val="0"/>
              </a:spcBef>
              <a:spcAft>
                <a:spcPts val="0"/>
              </a:spcAft>
              <a:buNone/>
            </a:pPr>
            <a:r>
              <a:t/>
            </a:r>
            <a:endParaRPr sz="1400">
              <a:solidFill>
                <a:srgbClr val="434343"/>
              </a:solidFill>
              <a:latin typeface="Poppins"/>
              <a:ea typeface="Poppins"/>
              <a:cs typeface="Poppins"/>
              <a:sym typeface="Poppins"/>
            </a:endParaRPr>
          </a:p>
          <a:p>
            <a:pPr indent="0" lvl="0" marL="0" rtl="0" algn="l">
              <a:spcBef>
                <a:spcPts val="0"/>
              </a:spcBef>
              <a:spcAft>
                <a:spcPts val="0"/>
              </a:spcAft>
              <a:buNone/>
            </a:pPr>
            <a:r>
              <a:rPr lang="es" sz="1400">
                <a:solidFill>
                  <a:srgbClr val="434343"/>
                </a:solidFill>
                <a:latin typeface="Poppins"/>
                <a:ea typeface="Poppins"/>
                <a:cs typeface="Poppins"/>
                <a:sym typeface="Poppins"/>
              </a:rPr>
              <a:t>En el siguiente slide veremos algunos pasos para pasar eficasmente de un pipeline a un DAG</a:t>
            </a:r>
            <a:endParaRPr sz="1400">
              <a:solidFill>
                <a:srgbClr val="434343"/>
              </a:solidFill>
              <a:latin typeface="Poppins"/>
              <a:ea typeface="Poppins"/>
              <a:cs typeface="Poppins"/>
              <a:sym typeface="Poppi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9a20c6748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9a20c6748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Esta es una serie de pasos que he creado para que en tus primeras migraciones de pipeline a DAG’s te sea mas facil identificar que cosas hacer y como diseñar los DAGS</a:t>
            </a:r>
            <a:endParaRPr b="1" sz="1400">
              <a:solidFill>
                <a:srgbClr val="595959"/>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Entonces tenemos los siguientes pasos</a:t>
            </a:r>
            <a:endParaRPr b="1" sz="1400">
              <a:solidFill>
                <a:srgbClr val="595959"/>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Identificación de Objetivos:</a:t>
            </a:r>
            <a:endParaRPr b="1" sz="1400">
              <a:solidFill>
                <a:srgbClr val="595959"/>
              </a:solidFill>
              <a:latin typeface="Poppins"/>
              <a:ea typeface="Poppins"/>
              <a:cs typeface="Poppins"/>
              <a:sym typeface="Poppins"/>
            </a:endParaRPr>
          </a:p>
          <a:p>
            <a:pPr indent="-317500" lvl="0" marL="457200" rtl="0" algn="l">
              <a:spcBef>
                <a:spcPts val="1200"/>
              </a:spcBef>
              <a:spcAft>
                <a:spcPts val="0"/>
              </a:spcAft>
              <a:buClr>
                <a:srgbClr val="595959"/>
              </a:buClr>
              <a:buSzPts val="1400"/>
              <a:buFont typeface="Poppins"/>
              <a:buChar char="-"/>
            </a:pPr>
            <a:r>
              <a:rPr lang="es" sz="1400">
                <a:solidFill>
                  <a:srgbClr val="595959"/>
                </a:solidFill>
                <a:latin typeface="Poppins"/>
                <a:ea typeface="Poppins"/>
                <a:cs typeface="Poppins"/>
                <a:sym typeface="Poppins"/>
              </a:rPr>
              <a:t>Definir claramente los objetivos del Data Pipeline. ¿Cuál es el propósito final? ¿Qué resultados se esperan?</a:t>
            </a:r>
            <a:endParaRPr sz="1400">
              <a:solidFill>
                <a:srgbClr val="595959"/>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Desglose en Etapas:</a:t>
            </a:r>
            <a:endParaRPr b="1" sz="1400">
              <a:solidFill>
                <a:srgbClr val="595959"/>
              </a:solidFill>
              <a:latin typeface="Poppins"/>
              <a:ea typeface="Poppins"/>
              <a:cs typeface="Poppins"/>
              <a:sym typeface="Poppins"/>
            </a:endParaRPr>
          </a:p>
          <a:p>
            <a:pPr indent="-317500" lvl="0" marL="457200" rtl="0" algn="l">
              <a:spcBef>
                <a:spcPts val="1200"/>
              </a:spcBef>
              <a:spcAft>
                <a:spcPts val="0"/>
              </a:spcAft>
              <a:buClr>
                <a:srgbClr val="595959"/>
              </a:buClr>
              <a:buSzPts val="1400"/>
              <a:buFont typeface="Poppins"/>
              <a:buChar char="-"/>
            </a:pPr>
            <a:r>
              <a:rPr lang="es" sz="1400">
                <a:solidFill>
                  <a:srgbClr val="595959"/>
                </a:solidFill>
                <a:latin typeface="Poppins"/>
                <a:ea typeface="Poppins"/>
                <a:cs typeface="Poppins"/>
                <a:sym typeface="Poppins"/>
              </a:rPr>
              <a:t>Dividir el proceso en etapas lógicas. Por ejemplo, extracción, transformación, carga, generación de informes.</a:t>
            </a:r>
            <a:endParaRPr sz="1400">
              <a:solidFill>
                <a:srgbClr val="595959"/>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Identificación de Fuentes y Dependencias:</a:t>
            </a:r>
            <a:endParaRPr b="1" sz="1400">
              <a:solidFill>
                <a:srgbClr val="595959"/>
              </a:solidFill>
              <a:latin typeface="Poppins"/>
              <a:ea typeface="Poppins"/>
              <a:cs typeface="Poppins"/>
              <a:sym typeface="Poppins"/>
            </a:endParaRPr>
          </a:p>
          <a:p>
            <a:pPr indent="-317500" lvl="0" marL="457200" rtl="0" algn="l">
              <a:spcBef>
                <a:spcPts val="1200"/>
              </a:spcBef>
              <a:spcAft>
                <a:spcPts val="0"/>
              </a:spcAft>
              <a:buClr>
                <a:srgbClr val="595959"/>
              </a:buClr>
              <a:buSzPts val="1400"/>
              <a:buFont typeface="Poppins"/>
              <a:buChar char="-"/>
            </a:pPr>
            <a:r>
              <a:rPr lang="es" sz="1400">
                <a:solidFill>
                  <a:srgbClr val="595959"/>
                </a:solidFill>
                <a:latin typeface="Poppins"/>
                <a:ea typeface="Poppins"/>
                <a:cs typeface="Poppins"/>
                <a:sym typeface="Poppins"/>
              </a:rPr>
              <a:t>Enumerar las fuentes de datos y entender las dependencias entre ellas. ¿Existen datos que deben estar disponibles antes de iniciar una tarea?</a:t>
            </a:r>
            <a:endParaRPr sz="1400">
              <a:solidFill>
                <a:srgbClr val="595959"/>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Análisis de Paralelismo:</a:t>
            </a:r>
            <a:endParaRPr b="1" sz="1400">
              <a:solidFill>
                <a:srgbClr val="595959"/>
              </a:solidFill>
              <a:latin typeface="Poppins"/>
              <a:ea typeface="Poppins"/>
              <a:cs typeface="Poppins"/>
              <a:sym typeface="Poppins"/>
            </a:endParaRPr>
          </a:p>
          <a:p>
            <a:pPr indent="-317500" lvl="0" marL="457200" rtl="0" algn="l">
              <a:spcBef>
                <a:spcPts val="1200"/>
              </a:spcBef>
              <a:spcAft>
                <a:spcPts val="0"/>
              </a:spcAft>
              <a:buClr>
                <a:srgbClr val="595959"/>
              </a:buClr>
              <a:buSzPts val="1400"/>
              <a:buFont typeface="Poppins"/>
              <a:buChar char="-"/>
            </a:pPr>
            <a:r>
              <a:rPr lang="es" sz="1400">
                <a:solidFill>
                  <a:srgbClr val="595959"/>
                </a:solidFill>
                <a:latin typeface="Poppins"/>
                <a:ea typeface="Poppins"/>
                <a:cs typeface="Poppins"/>
                <a:sym typeface="Poppins"/>
              </a:rPr>
              <a:t>Identificar oportunidades para ejecutar tareas en paralelo sin conflictos de dependencia. Esto mejora la eficiencia del pipeline.</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rPr b="1" lang="es" sz="1400">
                <a:solidFill>
                  <a:srgbClr val="595959"/>
                </a:solidFill>
                <a:latin typeface="Poppins"/>
                <a:ea typeface="Poppins"/>
                <a:cs typeface="Poppins"/>
                <a:sym typeface="Poppins"/>
              </a:rPr>
              <a:t>Definición de Tareas:</a:t>
            </a:r>
            <a:endParaRPr b="1" sz="1400">
              <a:solidFill>
                <a:srgbClr val="595959"/>
              </a:solidFill>
              <a:latin typeface="Poppins"/>
              <a:ea typeface="Poppins"/>
              <a:cs typeface="Poppins"/>
              <a:sym typeface="Poppins"/>
            </a:endParaRPr>
          </a:p>
          <a:p>
            <a:pPr indent="-317500" lvl="0" marL="457200" rtl="0" algn="l">
              <a:spcBef>
                <a:spcPts val="1200"/>
              </a:spcBef>
              <a:spcAft>
                <a:spcPts val="0"/>
              </a:spcAft>
              <a:buClr>
                <a:srgbClr val="595959"/>
              </a:buClr>
              <a:buSzPts val="1400"/>
              <a:buFont typeface="Poppins"/>
              <a:buChar char="-"/>
            </a:pPr>
            <a:r>
              <a:rPr lang="es" sz="1400">
                <a:solidFill>
                  <a:srgbClr val="595959"/>
                </a:solidFill>
                <a:latin typeface="Poppins"/>
                <a:ea typeface="Poppins"/>
                <a:cs typeface="Poppins"/>
                <a:sym typeface="Poppins"/>
              </a:rPr>
              <a:t>Para cada etapa, definir tareas específicas. Cada tarea debe ser clara, enfocada y manejable.</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rPr b="1" lang="es" sz="1400">
                <a:solidFill>
                  <a:srgbClr val="595959"/>
                </a:solidFill>
                <a:latin typeface="Poppins"/>
                <a:ea typeface="Poppins"/>
                <a:cs typeface="Poppins"/>
                <a:sym typeface="Poppins"/>
              </a:rPr>
              <a:t>Secuenciación y Dependencias:</a:t>
            </a:r>
            <a:endParaRPr b="1" sz="1400">
              <a:solidFill>
                <a:srgbClr val="595959"/>
              </a:solidFill>
              <a:latin typeface="Poppins"/>
              <a:ea typeface="Poppins"/>
              <a:cs typeface="Poppins"/>
              <a:sym typeface="Poppins"/>
            </a:endParaRPr>
          </a:p>
          <a:p>
            <a:pPr indent="-317500" lvl="0" marL="457200" rtl="0" algn="l">
              <a:spcBef>
                <a:spcPts val="1200"/>
              </a:spcBef>
              <a:spcAft>
                <a:spcPts val="0"/>
              </a:spcAft>
              <a:buClr>
                <a:srgbClr val="595959"/>
              </a:buClr>
              <a:buSzPts val="1400"/>
              <a:buFont typeface="Poppins"/>
              <a:buChar char="-"/>
            </a:pPr>
            <a:r>
              <a:rPr lang="es" sz="1400">
                <a:solidFill>
                  <a:srgbClr val="595959"/>
                </a:solidFill>
                <a:latin typeface="Poppins"/>
                <a:ea typeface="Poppins"/>
                <a:cs typeface="Poppins"/>
                <a:sym typeface="Poppins"/>
              </a:rPr>
              <a:t>Establecer la secuencia correcta de ejecución para las tareas, considerando las dependencias entre ellas.</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rPr b="1" lang="es" sz="1400">
                <a:solidFill>
                  <a:srgbClr val="595959"/>
                </a:solidFill>
                <a:latin typeface="Poppins"/>
                <a:ea typeface="Poppins"/>
                <a:cs typeface="Poppins"/>
                <a:sym typeface="Poppins"/>
              </a:rPr>
              <a:t>Programación Temporal:</a:t>
            </a:r>
            <a:endParaRPr b="1" sz="1400">
              <a:solidFill>
                <a:srgbClr val="595959"/>
              </a:solidFill>
              <a:latin typeface="Poppins"/>
              <a:ea typeface="Poppins"/>
              <a:cs typeface="Poppins"/>
              <a:sym typeface="Poppins"/>
            </a:endParaRPr>
          </a:p>
          <a:p>
            <a:pPr indent="-317500" lvl="0" marL="457200" rtl="0" algn="l">
              <a:spcBef>
                <a:spcPts val="1200"/>
              </a:spcBef>
              <a:spcAft>
                <a:spcPts val="0"/>
              </a:spcAft>
              <a:buClr>
                <a:srgbClr val="595959"/>
              </a:buClr>
              <a:buSzPts val="1400"/>
              <a:buFont typeface="Poppins"/>
              <a:buChar char="-"/>
            </a:pPr>
            <a:r>
              <a:rPr lang="es" sz="1400">
                <a:solidFill>
                  <a:srgbClr val="595959"/>
                </a:solidFill>
                <a:latin typeface="Poppins"/>
                <a:ea typeface="Poppins"/>
                <a:cs typeface="Poppins"/>
                <a:sym typeface="Poppins"/>
              </a:rPr>
              <a:t>Asignar horarios y frecuencias de ejecución a cada tarea según las necesidades del negocio.</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rPr lang="es" sz="1400">
                <a:solidFill>
                  <a:srgbClr val="595959"/>
                </a:solidFill>
                <a:latin typeface="Poppins"/>
                <a:ea typeface="Poppins"/>
                <a:cs typeface="Poppins"/>
                <a:sym typeface="Poppins"/>
              </a:rPr>
              <a:t>En esta clase aprendiste como se ejecutan los dags, los beneficios de utilizar DAGs en ves de scripts monoliticos para orquestar nuestros data pipelines y por ultimo aprendiste algunos pasos para pasar de un script a un DAG, ahora ya estas listo para empezar a crear DAG’s en las siguientes clases crearemos DAG’s y te explicare como llegamos a ese resultado con ejemplos que posteriormente convertiremos en codigo</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rPr lang="es" sz="1400">
                <a:solidFill>
                  <a:srgbClr val="595959"/>
                </a:solidFill>
                <a:latin typeface="Poppins"/>
                <a:ea typeface="Poppins"/>
                <a:cs typeface="Poppins"/>
                <a:sym typeface="Poppins"/>
              </a:rPr>
              <a:t>te veo en la siguiente clase</a:t>
            </a:r>
            <a:endParaRPr sz="1400">
              <a:solidFill>
                <a:srgbClr val="595959"/>
              </a:solidFill>
              <a:latin typeface="Poppins"/>
              <a:ea typeface="Poppins"/>
              <a:cs typeface="Poppins"/>
              <a:sym typeface="Poppins"/>
            </a:endParaRPr>
          </a:p>
          <a:p>
            <a:pPr indent="0" lvl="0" marL="0" rtl="0" algn="l">
              <a:spcBef>
                <a:spcPts val="1200"/>
              </a:spcBef>
              <a:spcAft>
                <a:spcPts val="1200"/>
              </a:spcAft>
              <a:buNone/>
            </a:pPr>
            <a:r>
              <a:t/>
            </a:r>
            <a:endParaRPr sz="1000">
              <a:solidFill>
                <a:srgbClr val="595959"/>
              </a:solidFill>
              <a:latin typeface="Poppins"/>
              <a:ea typeface="Poppins"/>
              <a:cs typeface="Poppins"/>
              <a:sym typeface="Poppi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c856d6aa4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c856d6aa4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9a20c6748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9a20c6748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Hola bienvenido a esta clase donde te mostrare como crear un DAG </a:t>
            </a:r>
            <a:r>
              <a:rPr lang="es" sz="1400">
                <a:latin typeface="Poppins"/>
                <a:ea typeface="Poppins"/>
                <a:cs typeface="Poppins"/>
                <a:sym typeface="Poppins"/>
              </a:rPr>
              <a:t>a partir</a:t>
            </a:r>
            <a:r>
              <a:rPr lang="es" sz="1400">
                <a:latin typeface="Poppins"/>
                <a:ea typeface="Poppins"/>
                <a:cs typeface="Poppins"/>
                <a:sym typeface="Poppins"/>
              </a:rPr>
              <a:t> de un problema de negocio </a:t>
            </a:r>
            <a:r>
              <a:rPr lang="es" sz="1400">
                <a:latin typeface="Poppins"/>
                <a:ea typeface="Poppins"/>
                <a:cs typeface="Poppins"/>
                <a:sym typeface="Poppins"/>
              </a:rPr>
              <a:t>así</a:t>
            </a:r>
            <a:r>
              <a:rPr lang="es" sz="1400">
                <a:latin typeface="Poppins"/>
                <a:ea typeface="Poppins"/>
                <a:cs typeface="Poppins"/>
                <a:sym typeface="Poppins"/>
              </a:rPr>
              <a:t> que sin </a:t>
            </a:r>
            <a:r>
              <a:rPr lang="es" sz="1400">
                <a:latin typeface="Poppins"/>
                <a:ea typeface="Poppins"/>
                <a:cs typeface="Poppins"/>
                <a:sym typeface="Poppins"/>
              </a:rPr>
              <a:t>más</a:t>
            </a:r>
            <a:r>
              <a:rPr lang="es" sz="1400">
                <a:latin typeface="Poppins"/>
                <a:ea typeface="Poppins"/>
                <a:cs typeface="Poppins"/>
                <a:sym typeface="Poppins"/>
              </a:rPr>
              <a:t> </a:t>
            </a:r>
            <a:r>
              <a:rPr lang="es" sz="1400">
                <a:latin typeface="Poppins"/>
                <a:ea typeface="Poppins"/>
                <a:cs typeface="Poppins"/>
                <a:sym typeface="Poppins"/>
              </a:rPr>
              <a:t>dilación</a:t>
            </a:r>
            <a:r>
              <a:rPr lang="es" sz="1400">
                <a:latin typeface="Poppins"/>
                <a:ea typeface="Poppins"/>
                <a:cs typeface="Poppins"/>
                <a:sym typeface="Poppins"/>
              </a:rPr>
              <a:t> vamos a la </a:t>
            </a:r>
            <a:r>
              <a:rPr lang="es" sz="1400">
                <a:latin typeface="Poppins"/>
                <a:ea typeface="Poppins"/>
                <a:cs typeface="Poppins"/>
                <a:sym typeface="Poppins"/>
              </a:rPr>
              <a:t>práctica</a:t>
            </a:r>
            <a:endParaRPr sz="1400">
              <a:latin typeface="Poppins"/>
              <a:ea typeface="Poppins"/>
              <a:cs typeface="Poppins"/>
              <a:sym typeface="Poppi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c4a38fdb1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c4a38fdb1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c856d6aa4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c856d6aa4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Poppins"/>
              <a:ea typeface="Poppins"/>
              <a:cs typeface="Poppins"/>
              <a:sym typeface="Poppi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78a60d3b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78a60d3b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¿Qué es la orquestación de data pipelines? Descubrirás por qué es un punto crucial en la ingeniería de datos y cómo facilita la gestión y ejecución de tus procesos.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Concepto de DAG (Directed Acyclic Graph): Entenderás cómo la representación visual de tus flujos de trabajo en forma de gráficos dirigidos y acíclicos es fundamental en Apache Airflow.</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Apache Airflow: Conocerás en profundidad esta poderosa herramienta de orquestación de flujos de trabajo, comprendiendo sus características y funcionalidades principales.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Componentes de Airflow: Explorarás los distintos elementos que componen la arquitectura de Airflow y cómo interactúan entre sí para ejecutar tus tareas de manera eficiente.</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Operadores: Aprenderás qué son los operadores en Airflow y cómo se utilizan para ejecutar acciones específicas en tus flujos de trabajo.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Providers en Airflow: Descubrirás la importancia de los providers en Airflow y cómo estos paquetes de funcionalidades amplían las capacidades de la herramienta.</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Orquestación de procesos en Google Cloud Platform (GCP) utilizando Airflow: Explorarás cómo integrar y utilizar Apache Airflow en el entorno de Google Cloud Platform para orquestar tus procesos de datos.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Sensores: Comprenderás la función de los sensores en Airflow y cómo se utilizan para esperar eventos específicos antes de continuar con el flujo de trabajo.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BranchOperator: Conocerás el concepto de BranchOperator y cómo se utiliza para crear ramificaciones en tus flujos de trabajo según condiciones específicas.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¡Prepárate para sumergirte en un viaje emocionante hacia la orquestación de datos con Apache Airflow!</a:t>
            </a:r>
            <a:endParaRPr sz="1400">
              <a:latin typeface="Poppins"/>
              <a:ea typeface="Poppins"/>
              <a:cs typeface="Poppins"/>
              <a:sym typeface="Poppi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c856d6aa4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c856d6aa4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c4a38fdb1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c4a38fdb1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c856d6aa4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c856d6aa4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Poppins"/>
              <a:ea typeface="Poppins"/>
              <a:cs typeface="Poppins"/>
              <a:sym typeface="Poppi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c856d6aa4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c856d6aa4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c4a38fdb1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c4a38fdb1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c856d6aa4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c856d6aa4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Poppins"/>
              <a:ea typeface="Poppins"/>
              <a:cs typeface="Poppins"/>
              <a:sym typeface="Poppi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c856d6aa4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c856d6aa4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c4a38fdb1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c4a38fdb1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c856d6aa4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c856d6aa4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Poppins"/>
              <a:ea typeface="Poppins"/>
              <a:cs typeface="Poppins"/>
              <a:sym typeface="Poppi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c856d6aa4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c856d6aa4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856d6aa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856d6aa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c4a38fdb1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c4a38fdb1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latin typeface="Poppins"/>
                <a:ea typeface="Poppins"/>
                <a:cs typeface="Poppins"/>
                <a:sym typeface="Poppins"/>
              </a:rPr>
              <a:t>Hola bienvenido a la clase de </a:t>
            </a:r>
            <a:r>
              <a:rPr lang="es" sz="1500">
                <a:latin typeface="Poppins"/>
                <a:ea typeface="Poppins"/>
                <a:cs typeface="Poppins"/>
                <a:sym typeface="Poppins"/>
              </a:rPr>
              <a:t>instalación</a:t>
            </a:r>
            <a:r>
              <a:rPr lang="es" sz="1500">
                <a:latin typeface="Poppins"/>
                <a:ea typeface="Poppins"/>
                <a:cs typeface="Poppins"/>
                <a:sym typeface="Poppins"/>
              </a:rPr>
              <a:t> de Airflow, ahora que ya sabes que es un orquestador de datos sus </a:t>
            </a:r>
            <a:r>
              <a:rPr lang="es" sz="1500">
                <a:latin typeface="Poppins"/>
                <a:ea typeface="Poppins"/>
                <a:cs typeface="Poppins"/>
                <a:sym typeface="Poppins"/>
              </a:rPr>
              <a:t>características y también sabes que es un DAG podemos instalar airflow y empezar a utilizarlo</a:t>
            </a:r>
            <a:endParaRPr sz="1500">
              <a:latin typeface="Poppins"/>
              <a:ea typeface="Poppins"/>
              <a:cs typeface="Poppins"/>
              <a:sym typeface="Poppins"/>
            </a:endParaRPr>
          </a:p>
          <a:p>
            <a:pPr indent="0" lvl="0" marL="0" rtl="0" algn="l">
              <a:spcBef>
                <a:spcPts val="0"/>
              </a:spcBef>
              <a:spcAft>
                <a:spcPts val="0"/>
              </a:spcAft>
              <a:buNone/>
            </a:pPr>
            <a:r>
              <a:t/>
            </a:r>
            <a:endParaRPr sz="1500">
              <a:latin typeface="Poppins"/>
              <a:ea typeface="Poppins"/>
              <a:cs typeface="Poppins"/>
              <a:sym typeface="Poppins"/>
            </a:endParaRPr>
          </a:p>
          <a:p>
            <a:pPr indent="0" lvl="0" marL="0" rtl="0" algn="l">
              <a:spcBef>
                <a:spcPts val="0"/>
              </a:spcBef>
              <a:spcAft>
                <a:spcPts val="0"/>
              </a:spcAft>
              <a:buNone/>
            </a:pPr>
            <a:r>
              <a:rPr lang="es" sz="1500">
                <a:latin typeface="Poppins"/>
                <a:ea typeface="Poppins"/>
                <a:cs typeface="Poppins"/>
                <a:sym typeface="Poppins"/>
              </a:rPr>
              <a:t>vamos a instalar airflow</a:t>
            </a:r>
            <a:endParaRPr sz="1500">
              <a:latin typeface="Poppins"/>
              <a:ea typeface="Poppins"/>
              <a:cs typeface="Poppins"/>
              <a:sym typeface="Poppins"/>
            </a:endParaRPr>
          </a:p>
          <a:p>
            <a:pPr indent="0" lvl="0" marL="0" rtl="0" algn="l">
              <a:spcBef>
                <a:spcPts val="0"/>
              </a:spcBef>
              <a:spcAft>
                <a:spcPts val="0"/>
              </a:spcAft>
              <a:buNone/>
            </a:pPr>
            <a:r>
              <a:t/>
            </a:r>
            <a:endParaRPr sz="1500">
              <a:latin typeface="Poppins"/>
              <a:ea typeface="Poppins"/>
              <a:cs typeface="Poppins"/>
              <a:sym typeface="Poppins"/>
            </a:endParaRPr>
          </a:p>
          <a:p>
            <a:pPr indent="0" lvl="0" marL="0" rtl="0" algn="l">
              <a:spcBef>
                <a:spcPts val="0"/>
              </a:spcBef>
              <a:spcAft>
                <a:spcPts val="0"/>
              </a:spcAft>
              <a:buNone/>
            </a:pPr>
            <a:r>
              <a:rPr lang="es" u="sng">
                <a:solidFill>
                  <a:schemeClr val="hlink"/>
                </a:solidFill>
                <a:hlinkClick r:id="rId2"/>
              </a:rPr>
              <a:t>Running Airflow in Docker — Airflow Documentation (apache.org)</a:t>
            </a:r>
            <a:endParaRPr sz="1500">
              <a:latin typeface="Poppins"/>
              <a:ea typeface="Poppins"/>
              <a:cs typeface="Poppins"/>
              <a:sym typeface="Poppi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c5e3a07d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c5e3a07d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airflow-scheduler: El programador (scheduler) monitorea todas las tareas y DAGs (Directed Acyclic Graphs, o Gráficos Acíclicos Dirigidos), luego activa las instancias de tarea una vez que se completan sus dependencias. En otras palabras, se encarga de determinar cuándo y en qué orden deben ejecutarse las tareas dentro de los flujos de trabajo.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airflow-webserver: El servidor web es una interfaz de usuario que está disponible en http://localhost:8080. Proporciona una interfaz gráfica para interactuar con Airflow, lo que permite a los usuarios administrar, monitorear y programar flujos de trabajo de datos de manera intuitiva.</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airflow-worker: El trabajador (worker) ejecuta las tareas asignadas por el programador. Es responsable de realizar el trabajo real definido en los flujos de trabajo, como la ejecución de scripts, la transferencia de datos, etc.</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airflow-triggerer: El activador (triggerer) ejecuta un bucle de eventos para tareas que pueden ser diferidas (deferrable tasks). Este componente se encarga de manejar tareas que no necesitan ejecutarse de inmediato, sino que pueden ser pospuestas hasta cierto momento.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airflow-init: El servicio de inicialización se encarga de la configuración inicial y la inicialización de Airflow, asegurando que todos los componentes se configuren correctamente y estén listos para funcionar.</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postgres: La base de datos utilizada por Airflow para almacenar metadatos sobre los flujos de trabajo, tareas, programaciones, etc. Postgres se utiliza comúnmente como base de datos principal en la instalación de Airflow debido a su capacidad de manejo de transacciones y rendimiento.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redis: El broker de Redis es utilizado por el scheduler para enviar mensajes a los workers. Actúa como un intermediario que reenvía los mensajes desde el programador al trabajador, facilitando la comunicación entre los diferentes componentes de Airflow.</a:t>
            </a:r>
            <a:endParaRPr sz="1400">
              <a:latin typeface="Poppins"/>
              <a:ea typeface="Poppins"/>
              <a:cs typeface="Poppins"/>
              <a:sym typeface="Poppi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99ff6e608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99ff6e608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solidFill>
                  <a:srgbClr val="595959"/>
                </a:solidFill>
                <a:latin typeface="Poppins"/>
                <a:ea typeface="Poppins"/>
                <a:cs typeface="Poppins"/>
                <a:sym typeface="Poppins"/>
              </a:rPr>
              <a:t>Una vez que terminamos de instalar airflow vemos cuáles son los componentes principales y cómo son estos componentes utilizan el mismo conocimiento que obtuvimos en clases pasadas para ejecutar los DAGs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None/>
            </a:pPr>
            <a:r>
              <a:rPr b="1" lang="es" sz="1400">
                <a:solidFill>
                  <a:srgbClr val="4285F4"/>
                </a:solidFill>
                <a:latin typeface="Poppins"/>
                <a:ea typeface="Poppins"/>
                <a:cs typeface="Poppins"/>
                <a:sym typeface="Poppins"/>
              </a:rPr>
              <a:t>Programador de Airflow:</a:t>
            </a:r>
            <a:r>
              <a:rPr lang="es" sz="1400">
                <a:solidFill>
                  <a:srgbClr val="595959"/>
                </a:solidFill>
                <a:latin typeface="Poppins"/>
                <a:ea typeface="Poppins"/>
                <a:cs typeface="Poppins"/>
                <a:sym typeface="Poppins"/>
              </a:rPr>
              <a:t> Este componente analiza los DAG, verifica sus intervalos de programación y, cuando es el momento programado, inicia la programación de tareas del DAG. Estas tareas se pasan a los trabajadores de Airflow para su ejecución.</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None/>
            </a:pPr>
            <a:r>
              <a:rPr b="1" lang="es" sz="1400">
                <a:solidFill>
                  <a:srgbClr val="0097A7"/>
                </a:solidFill>
                <a:latin typeface="Poppins"/>
                <a:ea typeface="Poppins"/>
                <a:cs typeface="Poppins"/>
                <a:sym typeface="Poppins"/>
              </a:rPr>
              <a:t>Trabajadores de Airflow:</a:t>
            </a:r>
            <a:r>
              <a:rPr lang="es" sz="1400">
                <a:solidFill>
                  <a:srgbClr val="595959"/>
                </a:solidFill>
                <a:latin typeface="Poppins"/>
                <a:ea typeface="Poppins"/>
                <a:cs typeface="Poppins"/>
                <a:sym typeface="Poppins"/>
              </a:rPr>
              <a:t> Estos recogen las tareas programadas y las ejecutan. En esencia, los trabajadores son responsables de llevar a cabo el trabajo definido por las tareas en los DAG.</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None/>
            </a:pPr>
            <a:r>
              <a:rPr b="1" lang="es" sz="1400">
                <a:solidFill>
                  <a:srgbClr val="8E7CC3"/>
                </a:solidFill>
                <a:latin typeface="Poppins"/>
                <a:ea typeface="Poppins"/>
                <a:cs typeface="Poppins"/>
                <a:sym typeface="Poppins"/>
              </a:rPr>
              <a:t>Servidor web de Airflow:</a:t>
            </a:r>
            <a:r>
              <a:rPr lang="es" sz="1400">
                <a:solidFill>
                  <a:srgbClr val="595959"/>
                </a:solidFill>
                <a:latin typeface="Poppins"/>
                <a:ea typeface="Poppins"/>
                <a:cs typeface="Poppins"/>
                <a:sym typeface="Poppins"/>
              </a:rPr>
              <a:t> Este componente visualiza los DAG analizados por el programador y proporciona la interfaz principal para que los usuarios monitoreen las ejecuciones de los DAG y revisen sus resultados.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None/>
            </a:pPr>
            <a:r>
              <a:rPr lang="es" sz="1400">
                <a:solidFill>
                  <a:srgbClr val="595959"/>
                </a:solidFill>
                <a:latin typeface="Poppins"/>
                <a:ea typeface="Poppins"/>
                <a:cs typeface="Poppins"/>
                <a:sym typeface="Poppins"/>
              </a:rPr>
              <a:t>La conexión fluida entre estos componentes asegura un proceso de ejecución eficiente y coherente. El programador comienza la ejecución de tareas programadas, los trabajadores llevan a cabo esas tareas, y el servidor web proporciona una interfaz clara y accesible para supervisar todo el proceso.</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1200"/>
              </a:spcAft>
              <a:buClr>
                <a:schemeClr val="dk1"/>
              </a:buClr>
              <a:buSzPts val="1100"/>
              <a:buFont typeface="Arial"/>
              <a:buNone/>
            </a:pPr>
            <a:r>
              <a:t/>
            </a:r>
            <a:endParaRPr sz="1000">
              <a:solidFill>
                <a:srgbClr val="595959"/>
              </a:solidFill>
              <a:latin typeface="Poppins"/>
              <a:ea typeface="Poppins"/>
              <a:cs typeface="Poppins"/>
              <a:sym typeface="Poppi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99ff6e608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99ff6e608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9a20c6748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9a20c6748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c5e3a07d8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c5e3a07d8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airflow-scheduler - The scheduler monitors all tasks and DAGs, then triggers the task instances once their dependencies are complete.</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airflow-webserver - The webserver is available at http://localhost:8080.</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airflow-worker - The worker that executes the tasks given by the scheduler.</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airflow-triggerer - The triggerer runs an event loop for deferrable tasks.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airflow-init - The initialization service.</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postgres - The database.</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redis - The redis - broker that forwards messages from scheduler to worker.</a:t>
            </a:r>
            <a:endParaRPr sz="1400">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c856d6aa4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c856d6aa4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c5e3a07d8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c5e3a07d8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c5e3a07d8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c5e3a07d8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600">
                <a:solidFill>
                  <a:schemeClr val="dk1"/>
                </a:solidFill>
                <a:latin typeface="Poppins"/>
                <a:ea typeface="Poppins"/>
                <a:cs typeface="Poppins"/>
                <a:sym typeface="Poppins"/>
              </a:rPr>
              <a:t>Después de esta introducción a Apache Airflow, es natural sentir entusiasmo por explorar sus funciones clave. Sin embargo, es esencial comprender en qué contextos y escenarios Airflow se destaca, así como identificar situaciones donde otras herramientas podrían ser más apropiadas.</a:t>
            </a:r>
            <a:endParaRPr b="1"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b="1"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400">
                <a:solidFill>
                  <a:schemeClr val="dk1"/>
                </a:solidFill>
                <a:latin typeface="Poppins"/>
                <a:ea typeface="Poppins"/>
                <a:cs typeface="Poppins"/>
                <a:sym typeface="Poppins"/>
              </a:rPr>
              <a:t>Flexibilidad en la Implementación: </a:t>
            </a:r>
            <a:r>
              <a:rPr lang="es" sz="1400">
                <a:solidFill>
                  <a:schemeClr val="dk1"/>
                </a:solidFill>
                <a:latin typeface="Poppins"/>
                <a:ea typeface="Poppins"/>
                <a:cs typeface="Poppins"/>
                <a:sym typeface="Poppins"/>
              </a:rPr>
              <a:t>La capacidad de utilizar código Python permite la creación de canalizaciones complejas, aprovechando todas las capacidades del lenguaje Python.</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400">
                <a:solidFill>
                  <a:schemeClr val="dk1"/>
                </a:solidFill>
                <a:latin typeface="Poppins"/>
                <a:ea typeface="Poppins"/>
                <a:cs typeface="Poppins"/>
                <a:sym typeface="Poppins"/>
              </a:rPr>
              <a:t>Ampliación y Integración: </a:t>
            </a:r>
            <a:r>
              <a:rPr lang="es" sz="1400">
                <a:solidFill>
                  <a:schemeClr val="dk1"/>
                </a:solidFill>
                <a:latin typeface="Poppins"/>
                <a:ea typeface="Poppins"/>
                <a:cs typeface="Poppins"/>
                <a:sym typeface="Poppins"/>
              </a:rPr>
              <a:t>La base Python de Airflow facilita la ampliación y la integración con una variedad de sistemas. La comunidad de Airflow ya ha desarrollado extensiones que permiten la integración con diversas bases de datos y servicios en la nube.</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400">
                <a:solidFill>
                  <a:schemeClr val="dk1"/>
                </a:solidFill>
                <a:latin typeface="Poppins"/>
                <a:ea typeface="Poppins"/>
                <a:cs typeface="Poppins"/>
                <a:sym typeface="Poppins"/>
              </a:rPr>
              <a:t>Semántica de Programación Enriquecida:</a:t>
            </a:r>
            <a:r>
              <a:rPr lang="es" sz="1400">
                <a:solidFill>
                  <a:schemeClr val="dk1"/>
                </a:solidFill>
                <a:latin typeface="Poppins"/>
                <a:ea typeface="Poppins"/>
                <a:cs typeface="Poppins"/>
                <a:sym typeface="Poppins"/>
              </a:rPr>
              <a:t> La semántica de programación rica facilita la ejecución regular de canalizaciones y la implementación de procesamiento incremental para evitar recálculos costosos.</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400">
                <a:solidFill>
                  <a:schemeClr val="dk1"/>
                </a:solidFill>
                <a:latin typeface="Poppins"/>
                <a:ea typeface="Poppins"/>
                <a:cs typeface="Poppins"/>
                <a:sym typeface="Poppins"/>
              </a:rPr>
              <a:t>Funciones Avanzadas como Backfilling:</a:t>
            </a:r>
            <a:r>
              <a:rPr lang="es" sz="1400">
                <a:solidFill>
                  <a:schemeClr val="dk1"/>
                </a:solidFill>
                <a:latin typeface="Poppins"/>
                <a:ea typeface="Poppins"/>
                <a:cs typeface="Poppins"/>
                <a:sym typeface="Poppins"/>
              </a:rPr>
              <a:t> Funciones como el relleno permiten el fácil reprocesamiento de datos históricos después de realizar cambios en el código.</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400">
                <a:solidFill>
                  <a:schemeClr val="dk1"/>
                </a:solidFill>
                <a:latin typeface="Poppins"/>
                <a:ea typeface="Poppins"/>
                <a:cs typeface="Poppins"/>
                <a:sym typeface="Poppins"/>
              </a:rPr>
              <a:t>Interfaz Web: </a:t>
            </a:r>
            <a:r>
              <a:rPr lang="es" sz="1400">
                <a:solidFill>
                  <a:schemeClr val="dk1"/>
                </a:solidFill>
                <a:latin typeface="Poppins"/>
                <a:ea typeface="Poppins"/>
                <a:cs typeface="Poppins"/>
                <a:sym typeface="Poppins"/>
              </a:rPr>
              <a:t>La interfaz web de Airflow proporciona una vista completa para monitorear resultados y depurar cualquier falla.</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400">
                <a:solidFill>
                  <a:schemeClr val="dk1"/>
                </a:solidFill>
                <a:latin typeface="Poppins"/>
                <a:ea typeface="Poppins"/>
                <a:cs typeface="Poppins"/>
                <a:sym typeface="Poppins"/>
              </a:rPr>
              <a:t>Código Abierto y Soluciones Gestionadas:</a:t>
            </a:r>
            <a:r>
              <a:rPr lang="es" sz="1400">
                <a:solidFill>
                  <a:schemeClr val="dk1"/>
                </a:solidFill>
                <a:latin typeface="Poppins"/>
                <a:ea typeface="Poppins"/>
                <a:cs typeface="Poppins"/>
                <a:sym typeface="Poppins"/>
              </a:rPr>
              <a:t> Al ser de código abierto, Airflow ofrece independencia de proveedores. Además, opciones de Airflow gestionadas por diversas compañías brindan flexibilidad y soporte técnico.</a:t>
            </a:r>
            <a:endParaRPr sz="14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c5e3a07d8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c5e3a07d8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600">
                <a:solidFill>
                  <a:schemeClr val="dk1"/>
                </a:solidFill>
                <a:latin typeface="Poppins"/>
                <a:ea typeface="Poppins"/>
                <a:cs typeface="Poppins"/>
                <a:sym typeface="Poppins"/>
              </a:rPr>
              <a:t>A pesar de sus características robustas, Airflow puede no ser la elección ideal para todos los casos.</a:t>
            </a:r>
            <a:endParaRPr b="1"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b="1"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400">
                <a:solidFill>
                  <a:schemeClr val="dk1"/>
                </a:solidFill>
                <a:latin typeface="Poppins"/>
                <a:ea typeface="Poppins"/>
                <a:cs typeface="Poppins"/>
                <a:sym typeface="Poppins"/>
              </a:rPr>
              <a:t>Cargas de Trabajo de Transmisión</a:t>
            </a:r>
            <a:r>
              <a:rPr lang="es" sz="1400">
                <a:solidFill>
                  <a:schemeClr val="dk1"/>
                </a:solidFill>
                <a:latin typeface="Poppins"/>
                <a:ea typeface="Poppins"/>
                <a:cs typeface="Poppins"/>
                <a:sym typeface="Poppins"/>
              </a:rPr>
              <a:t>: Airflow está diseñado para tareas recurrentes o batch, no para cargas de trabajo de transmisión en tiempo real.</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400">
                <a:solidFill>
                  <a:schemeClr val="dk1"/>
                </a:solidFill>
                <a:latin typeface="Poppins"/>
                <a:ea typeface="Poppins"/>
                <a:cs typeface="Poppins"/>
                <a:sym typeface="Poppins"/>
              </a:rPr>
              <a:t>Canalizaciones Altamente Dinámicas:</a:t>
            </a:r>
            <a:r>
              <a:rPr lang="es" sz="1400">
                <a:solidFill>
                  <a:schemeClr val="dk1"/>
                </a:solidFill>
                <a:latin typeface="Poppins"/>
                <a:ea typeface="Poppins"/>
                <a:cs typeface="Poppins"/>
                <a:sym typeface="Poppins"/>
              </a:rPr>
              <a:t> Airflow favorece canalizaciones con estructuras consistentes entre ejecuciones, y no aquellas que cambian dinámicamente.</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400">
                <a:solidFill>
                  <a:schemeClr val="dk1"/>
                </a:solidFill>
                <a:latin typeface="Poppins"/>
                <a:ea typeface="Poppins"/>
                <a:cs typeface="Poppins"/>
                <a:sym typeface="Poppins"/>
              </a:rPr>
              <a:t>Poca Experiencia en Programación (Python): </a:t>
            </a:r>
            <a:r>
              <a:rPr lang="es" sz="1400">
                <a:solidFill>
                  <a:schemeClr val="dk1"/>
                </a:solidFill>
                <a:latin typeface="Poppins"/>
                <a:ea typeface="Poppins"/>
                <a:cs typeface="Poppins"/>
                <a:sym typeface="Poppins"/>
              </a:rPr>
              <a:t>Equipos sin experiencia en Python pueden encontrar la implementación de DAG en Python desafiante. En tales casos, herramientas con interfaces gráficas pueden ser más adecuadas.</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400">
                <a:solidFill>
                  <a:schemeClr val="dk1"/>
                </a:solidFill>
                <a:latin typeface="Poppins"/>
                <a:ea typeface="Poppins"/>
                <a:cs typeface="Poppins"/>
                <a:sym typeface="Poppins"/>
              </a:rPr>
              <a:t>Complejidad para Grandes Casos de Uso: </a:t>
            </a:r>
            <a:r>
              <a:rPr lang="es" sz="1400">
                <a:solidFill>
                  <a:schemeClr val="dk1"/>
                </a:solidFill>
                <a:latin typeface="Poppins"/>
                <a:ea typeface="Poppins"/>
                <a:cs typeface="Poppins"/>
                <a:sym typeface="Poppins"/>
              </a:rPr>
              <a:t>En casos de uso más grandes, el código Python en DAGs puede volverse complejo rápidamente, requiriendo un enfoque riguroso de ingeniería para el mantenimiento a largo plazo.</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400">
                <a:solidFill>
                  <a:schemeClr val="dk1"/>
                </a:solidFill>
                <a:latin typeface="Poppins"/>
                <a:ea typeface="Poppins"/>
                <a:cs typeface="Poppins"/>
                <a:sym typeface="Poppins"/>
              </a:rPr>
              <a:t>Limitaciones en Funcionalidades Más Amplias: </a:t>
            </a:r>
            <a:r>
              <a:rPr lang="es" sz="1400">
                <a:solidFill>
                  <a:schemeClr val="dk1"/>
                </a:solidFill>
                <a:latin typeface="Poppins"/>
                <a:ea typeface="Poppins"/>
                <a:cs typeface="Poppins"/>
                <a:sym typeface="Poppins"/>
              </a:rPr>
              <a:t>Airflow, como plataforma de gestión de flujo de trabajo, no incluye características más amplias como mantenimiento de linajes de datos o control de versiones de datos. Para estas capacidades, puede ser necesario combinar Airflow con herramientas especializadas.</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3c33fca2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3c33fca2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latin typeface="Poppins"/>
                <a:ea typeface="Poppins"/>
                <a:cs typeface="Poppins"/>
                <a:sym typeface="Poppins"/>
              </a:rPr>
              <a:t>¡Hola, bienvenido a la primera clase!</a:t>
            </a:r>
            <a:endParaRPr sz="1400">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latin typeface="Poppins"/>
                <a:ea typeface="Poppins"/>
                <a:cs typeface="Poppins"/>
                <a:sym typeface="Poppins"/>
              </a:rPr>
              <a:t>A</a:t>
            </a:r>
            <a:r>
              <a:rPr lang="es" sz="1400">
                <a:latin typeface="Poppins"/>
                <a:ea typeface="Poppins"/>
                <a:cs typeface="Poppins"/>
                <a:sym typeface="Poppins"/>
              </a:rPr>
              <a:t>ntes de sumergirnos en los detalles de Apache Airflow, me gustaría que habláramos sobre algunos desafíos comunes que enfrentamos en el campo de la </a:t>
            </a:r>
            <a:r>
              <a:rPr lang="es" sz="1400">
                <a:latin typeface="Poppins"/>
                <a:ea typeface="Poppins"/>
                <a:cs typeface="Poppins"/>
                <a:sym typeface="Poppins"/>
              </a:rPr>
              <a:t>ingeniería</a:t>
            </a:r>
            <a:r>
              <a:rPr lang="es" sz="1400">
                <a:latin typeface="Poppins"/>
                <a:ea typeface="Poppins"/>
                <a:cs typeface="Poppins"/>
                <a:sym typeface="Poppins"/>
              </a:rPr>
              <a:t> de datos y </a:t>
            </a:r>
            <a:r>
              <a:rPr lang="es" sz="1400">
                <a:latin typeface="Poppins"/>
                <a:ea typeface="Poppins"/>
                <a:cs typeface="Poppins"/>
                <a:sym typeface="Poppins"/>
              </a:rPr>
              <a:t>cómo</a:t>
            </a:r>
            <a:r>
              <a:rPr lang="es" sz="1400">
                <a:latin typeface="Poppins"/>
                <a:ea typeface="Poppins"/>
                <a:cs typeface="Poppins"/>
                <a:sym typeface="Poppins"/>
              </a:rPr>
              <a:t> al tratar de solucionarlo nos encontraremos con los orquestadores de datos</a:t>
            </a:r>
            <a:endParaRPr sz="1400">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latin typeface="Poppins"/>
                <a:ea typeface="Poppins"/>
                <a:cs typeface="Poppins"/>
                <a:sym typeface="Poppins"/>
              </a:rPr>
              <a:t>Como sabemos </a:t>
            </a:r>
            <a:r>
              <a:rPr lang="es" sz="1400">
                <a:latin typeface="Poppins"/>
                <a:ea typeface="Poppins"/>
                <a:cs typeface="Poppins"/>
                <a:sym typeface="Poppins"/>
              </a:rPr>
              <a:t>los datos están en todas partes, ¿verdad? ¡Y me refiero a todos lados! Pero antes de que podamos aprovechar su poder, necesitamos prepararlos adecuadamente. Eso incluye la limpieza, asegurarnos de que estén disponibles cuando los necesitemos y que estén estandarizados para su fácil comprensión.</a:t>
            </a:r>
            <a:endParaRPr sz="1400">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latin typeface="Poppins"/>
                <a:ea typeface="Poppins"/>
                <a:cs typeface="Poppins"/>
                <a:sym typeface="Poppins"/>
              </a:rPr>
              <a:t>Y bueno estos son los </a:t>
            </a:r>
            <a:r>
              <a:rPr lang="es" sz="1400">
                <a:latin typeface="Poppins"/>
                <a:ea typeface="Poppins"/>
                <a:cs typeface="Poppins"/>
                <a:sym typeface="Poppins"/>
              </a:rPr>
              <a:t>desafíos</a:t>
            </a:r>
            <a:r>
              <a:rPr lang="es" sz="1400">
                <a:latin typeface="Poppins"/>
                <a:ea typeface="Poppins"/>
                <a:cs typeface="Poppins"/>
                <a:sym typeface="Poppins"/>
              </a:rPr>
              <a:t> </a:t>
            </a:r>
            <a:r>
              <a:rPr lang="es" sz="1400">
                <a:latin typeface="Poppins"/>
                <a:ea typeface="Poppins"/>
                <a:cs typeface="Poppins"/>
                <a:sym typeface="Poppins"/>
              </a:rPr>
              <a:t>más</a:t>
            </a:r>
            <a:r>
              <a:rPr lang="es" sz="1400">
                <a:latin typeface="Poppins"/>
                <a:ea typeface="Poppins"/>
                <a:cs typeface="Poppins"/>
                <a:sym typeface="Poppins"/>
              </a:rPr>
              <a:t> </a:t>
            </a:r>
            <a:r>
              <a:rPr lang="es" sz="1400">
                <a:latin typeface="Poppins"/>
                <a:ea typeface="Poppins"/>
                <a:cs typeface="Poppins"/>
                <a:sym typeface="Poppins"/>
              </a:rPr>
              <a:t>básicos</a:t>
            </a:r>
            <a:endParaRPr sz="1400">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latin typeface="Poppins"/>
                <a:ea typeface="Poppins"/>
                <a:cs typeface="Poppins"/>
                <a:sym typeface="Poppins"/>
              </a:rPr>
              <a:t>l</a:t>
            </a:r>
            <a:r>
              <a:rPr lang="es" sz="1400">
                <a:latin typeface="Poppins"/>
                <a:ea typeface="Poppins"/>
                <a:cs typeface="Poppins"/>
                <a:sym typeface="Poppins"/>
              </a:rPr>
              <a:t>uego están esos silos de información que aparte de tener una complejidad </a:t>
            </a:r>
            <a:r>
              <a:rPr lang="es" sz="1400">
                <a:latin typeface="Poppins"/>
                <a:ea typeface="Poppins"/>
                <a:cs typeface="Poppins"/>
                <a:sym typeface="Poppins"/>
              </a:rPr>
              <a:t>técnica</a:t>
            </a:r>
            <a:r>
              <a:rPr lang="es" sz="1400">
                <a:latin typeface="Poppins"/>
                <a:ea typeface="Poppins"/>
                <a:cs typeface="Poppins"/>
                <a:sym typeface="Poppins"/>
              </a:rPr>
              <a:t> </a:t>
            </a:r>
            <a:r>
              <a:rPr lang="es" sz="1400">
                <a:latin typeface="Poppins"/>
                <a:ea typeface="Poppins"/>
                <a:cs typeface="Poppins"/>
                <a:sym typeface="Poppins"/>
              </a:rPr>
              <a:t>también</a:t>
            </a:r>
            <a:r>
              <a:rPr lang="es" sz="1400">
                <a:latin typeface="Poppins"/>
                <a:ea typeface="Poppins"/>
                <a:cs typeface="Poppins"/>
                <a:sym typeface="Poppins"/>
              </a:rPr>
              <a:t> </a:t>
            </a:r>
            <a:r>
              <a:rPr lang="es" sz="1400">
                <a:latin typeface="Poppins"/>
                <a:ea typeface="Poppins"/>
                <a:cs typeface="Poppins"/>
                <a:sym typeface="Poppins"/>
              </a:rPr>
              <a:t>conllevan</a:t>
            </a:r>
            <a:r>
              <a:rPr lang="es" sz="1400">
                <a:latin typeface="Poppins"/>
                <a:ea typeface="Poppins"/>
                <a:cs typeface="Poppins"/>
                <a:sym typeface="Poppins"/>
              </a:rPr>
              <a:t> una </a:t>
            </a:r>
            <a:r>
              <a:rPr lang="es" sz="1400">
                <a:latin typeface="Poppins"/>
                <a:ea typeface="Poppins"/>
                <a:cs typeface="Poppins"/>
                <a:sym typeface="Poppins"/>
              </a:rPr>
              <a:t>complejidad</a:t>
            </a:r>
            <a:r>
              <a:rPr lang="es" sz="1400">
                <a:latin typeface="Poppins"/>
                <a:ea typeface="Poppins"/>
                <a:cs typeface="Poppins"/>
                <a:sym typeface="Poppins"/>
              </a:rPr>
              <a:t> humana ya que a veces parece que cada departamento tiene sus propios datos y no están dispuestos a compartir. Pero no te preocupes, nuestro objetivo como ingenieros de datos es tratar de hacer conciencia sobre la importacia de la accesibilidad de los datos y </a:t>
            </a:r>
            <a:r>
              <a:rPr lang="es" sz="1400">
                <a:latin typeface="Poppins"/>
                <a:ea typeface="Poppins"/>
                <a:cs typeface="Poppins"/>
                <a:sym typeface="Poppins"/>
              </a:rPr>
              <a:t>así</a:t>
            </a:r>
            <a:r>
              <a:rPr lang="es" sz="1400">
                <a:latin typeface="Poppins"/>
                <a:ea typeface="Poppins"/>
                <a:cs typeface="Poppins"/>
                <a:sym typeface="Poppins"/>
              </a:rPr>
              <a:t> derribar esas barreras y esos procesos que aun que aislados generan valor a las compañias</a:t>
            </a:r>
            <a:endParaRPr sz="1400">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latin typeface="Poppins"/>
                <a:ea typeface="Poppins"/>
                <a:cs typeface="Poppins"/>
                <a:sym typeface="Poppins"/>
              </a:rPr>
              <a:t>tambien podemos tener otros desafios como los famosos cuellos de botella en el procesamiento. ¿Alguna vez has sentido que tus procesos de datos están atrapados en el tráfico de inicio de cada mes? esto puede afectar la calidad de los datos entregados</a:t>
            </a:r>
            <a:endParaRPr sz="1400">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latin typeface="Poppins"/>
                <a:ea typeface="Poppins"/>
                <a:cs typeface="Poppins"/>
                <a:sym typeface="Poppins"/>
              </a:rPr>
              <a:t>y qui es donde podemos darnos cuenta sobre la importancia de no solo integrar los datos de manera correcta si no tambien integrar los procesos de datos</a:t>
            </a:r>
            <a:endParaRPr sz="1400">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sz="1400">
              <a:latin typeface="Poppins"/>
              <a:ea typeface="Poppins"/>
              <a:cs typeface="Poppins"/>
              <a:sym typeface="Poppins"/>
            </a:endParaRPr>
          </a:p>
          <a:p>
            <a:pPr indent="0" lvl="0" marL="0" rtl="0" algn="l">
              <a:lnSpc>
                <a:spcPct val="115000"/>
              </a:lnSpc>
              <a:spcBef>
                <a:spcPts val="1200"/>
              </a:spcBef>
              <a:spcAft>
                <a:spcPts val="1200"/>
              </a:spcAft>
              <a:buClr>
                <a:schemeClr val="dk1"/>
              </a:buClr>
              <a:buSzPts val="1100"/>
              <a:buFont typeface="Arial"/>
              <a:buNone/>
            </a:pPr>
            <a:r>
              <a:t/>
            </a:r>
            <a:endParaRPr sz="1400">
              <a:latin typeface="Poppins"/>
              <a:ea typeface="Poppins"/>
              <a:cs typeface="Poppins"/>
              <a:sym typeface="Poppi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c856d6aa4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c856d6aa4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c5e3a07d8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c5e3a07d8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99ff6e608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99ff6e608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solidFill>
                  <a:srgbClr val="595959"/>
                </a:solidFill>
                <a:latin typeface="Poppins"/>
                <a:ea typeface="Poppins"/>
                <a:cs typeface="Poppins"/>
                <a:sym typeface="Poppins"/>
              </a:rPr>
              <a:t>En Airflow, los DAGs se definen mediante código Python en archivos DAG, que esencialmente son secuencias de comandos que describen la estructura del DAG correspondiente. Cada archivo DAG describe el conjunto de tareas para un DAG específico y las dependencias entre ellas. Además de las tareas y dependencias, los archivos DAG suelen contener metadatos adicionales que informan a Airflow sobre cuándo y cómo debe ejecutarse el DAG.</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None/>
            </a:pPr>
            <a:r>
              <a:rPr lang="es" sz="1400">
                <a:solidFill>
                  <a:srgbClr val="595959"/>
                </a:solidFill>
                <a:latin typeface="Poppins"/>
                <a:ea typeface="Poppins"/>
                <a:cs typeface="Poppins"/>
                <a:sym typeface="Poppins"/>
              </a:rPr>
              <a:t>Una ventaja significativa de definir los DAGs de Airflow en código Python es la flexibilidad que proporciona. Este enfoque programático permite la creación dinámica de tareas opcionales basadas en condiciones específicas o la generación de DAGs completos según metadatos externos o archivos de configuración. Esta flexibilidad permite una adaptabilidad excepcional para construir canalizaciones de complejidad variable.</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Además de la flexibilidad, la base Python de Airflow permite que las tareas ejecuten cualquier operación que pueda implementarse en Python. Esto ha conducido al desarrollo de numerosas extensiones de Airflow que posibilitan la ejecución de tareas en diversos sistemas, incluyendo bases de datos externas, tecnologías de big data y servicios en la nube. Esta versatilidad facilita la construcción de canalizaciones de datos complejas que integran procesos de datos a través de una variedad de sistemas.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Importación de Librerías: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Antes de adentrarnos en la creación de un DAG, es esencial importar las librerías necesarias. Python ofrece un conjunto de funciones y operadores específicos de Airflow que facilitan la construcción de flujos de trabajo. Entre ellas, la importancia de DAG y DummyOperator destaca para la estructuración básica del DAG.</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Definición de Argumentos: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Un DAG en Airflow requiere una serie de argumentos para su correcta planificación y ejecución. La configuración de estos argumentos se realiza mediante un diccionario denominado default_args. Elementos clave como el propietario del DAG, la fecha de inicio, la gestión de reintentos y otras configuraciones esenciales se especifican aquí.</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Creación del DAG:</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La estructura principal del DAG se crea con la instancia de la clase DAG. En esta etapa, se establece el nombre del DAG, los argumentos predeterminados, una descripción opcional y la frecuencia de ejecución.</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Definición de Tareas: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Cada tarea en el DAG se representa mediante operadores específicos, como el DummyOperator que simula tareas sin funcionalidad real. Se asigna un identificador único a cada tarea.</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Definición de Dependencias:</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La relación entre tareas se establece de manera clara con la notación &gt;&gt;, indicando la dependencia entre tareas. Esto define el orden de ejecución y la lógica del flujo de trabajo.</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1200"/>
              </a:spcAft>
              <a:buClr>
                <a:schemeClr val="dk1"/>
              </a:buClr>
              <a:buSzPts val="1100"/>
              <a:buFont typeface="Arial"/>
              <a:buNone/>
            </a:pPr>
            <a:r>
              <a:t/>
            </a:r>
            <a:endParaRPr sz="1400">
              <a:solidFill>
                <a:srgbClr val="595959"/>
              </a:solidFill>
              <a:latin typeface="Poppins"/>
              <a:ea typeface="Poppins"/>
              <a:cs typeface="Poppins"/>
              <a:sym typeface="Poppi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c5e3a07d89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c5e3a07d89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El diccionario default_args juega un papel crucial en la configuración de un DAG. Este contiene parámetros clave que definen aspectos como el propietario del DAG, la frecuencia de ejecución, notificaciones por correo electrónico y más. Algunos de estos parámetros incluyen:</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c856d6aa4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c856d6aa4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c5e3a07d8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c5e3a07d8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es una nota</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c5e3a07d8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c5e3a07d8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Tasks vs. Operators: ¿Cuál es la Diferencia?</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En el ecosistema de Airflow, las tareas y los operadores desempeñan roles distintos, aunque suelen utilizarse de manera intercambiable en la documentación. Las tareas se centran en la gestión de la ejecución de un operador específico, actuando como un administrador que asegura la correcta ejecución del trabajo. Por otro lado, los operadores tienen una responsabilidad más específica: realizar una única pieza de trabajo. Estos pueden ser operadores genéricos, como el BashOperator o el PythonOperator, o especializados, como el EmailOperator o el SimpleHttpOperator.</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Al seleccionar un operador para una tarea específica, se elige la herramienta específica necesaria para llevar a cabo esa tarea, ya sea ejecutar un script Bash, ejecutar código Python o interactuar con servicios externos.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c856d6aa4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c856d6aa4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c5e3a07d8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c5e3a07d8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c856d6aa4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c856d6aa4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3c33fca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3c33fca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s" sz="1400">
                <a:latin typeface="Poppins"/>
                <a:ea typeface="Poppins"/>
                <a:cs typeface="Poppins"/>
                <a:sym typeface="Poppins"/>
              </a:rPr>
              <a:t>ya que piensalo seguramente el 80% del esfuerzo del equipo de datos al que perteneces se dedican a recolectar limpiar y tranformar los datos y esto esta bien ya que en esencia eso hace un equipo de ingeniria de datos pero si desarrollamos proceso escalables y automatizables esto tambien impactara en la calidad de los datos, ademas tambien debemos pensar en esa parte administrativa, que pasa si se actualiza una contraseña de una de las fuentes mas utilizadas, deberiamos ir a cambiar la contraseña script por script ?</a:t>
            </a:r>
            <a:endParaRPr sz="1400">
              <a:latin typeface="Poppins"/>
              <a:ea typeface="Poppins"/>
              <a:cs typeface="Poppins"/>
              <a:sym typeface="Poppi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d17c48de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d17c48de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es una nota</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c6b7abfcd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c6b7abfcd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es una nota</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c6b7abfcd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c6b7abfcd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All Success (default):</a:t>
            </a:r>
            <a:r>
              <a:rPr lang="es" sz="1400">
                <a:solidFill>
                  <a:srgbClr val="595959"/>
                </a:solidFill>
                <a:latin typeface="Poppins"/>
                <a:ea typeface="Poppins"/>
                <a:cs typeface="Poppins"/>
                <a:sym typeface="Poppins"/>
              </a:rPr>
              <a:t> Esta es la regla predeterminada en Apache Airflow. La tarea se activará para ejecutarse si todas las tareas predecesoras han finalizado exitosamente. Es decir, la tarea solo comenzará cuando todas las tareas anteriores hayan completado su ejecución con éxito.</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All Failed: </a:t>
            </a:r>
            <a:r>
              <a:rPr lang="es" sz="1400">
                <a:solidFill>
                  <a:srgbClr val="595959"/>
                </a:solidFill>
                <a:latin typeface="Poppins"/>
                <a:ea typeface="Poppins"/>
                <a:cs typeface="Poppins"/>
                <a:sym typeface="Poppins"/>
              </a:rPr>
              <a:t>La tarea se activará para ejecutarse si todas las tareas predecesoras han fallado. Esto puede ser útil en situaciones donde se requiere que una tarea se ejecute solo si las tareas anteriores han fallado, por ejemplo, para manejar automáticamente una situación de error.</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All Done: </a:t>
            </a:r>
            <a:r>
              <a:rPr lang="es" sz="1400">
                <a:solidFill>
                  <a:srgbClr val="595959"/>
                </a:solidFill>
                <a:latin typeface="Poppins"/>
                <a:ea typeface="Poppins"/>
                <a:cs typeface="Poppins"/>
                <a:sym typeface="Poppins"/>
              </a:rPr>
              <a:t>La tarea se activará para ejecutarse si todas las tareas predecesoras han finalizado, independientemente de si han tenido éxito o han fallado. Esta regla permite que la tarea comience su ejecución tan pronto como todas las tareas anteriores hayan completado su ciclo, independientemente de su estado.</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One Success:</a:t>
            </a:r>
            <a:r>
              <a:rPr lang="es" sz="1400">
                <a:solidFill>
                  <a:srgbClr val="595959"/>
                </a:solidFill>
                <a:latin typeface="Poppins"/>
                <a:ea typeface="Poppins"/>
                <a:cs typeface="Poppins"/>
                <a:sym typeface="Poppins"/>
              </a:rPr>
              <a:t> La tarea se activará para ejecutarse si al menos una de las tareas predecesoras ha finalizado con éxito. Esto significa que la tarea comenzará tan pronto como al menos una de las tareas anteriores haya completado su ejecución con éxito.</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1200"/>
              </a:spcAft>
              <a:buClr>
                <a:schemeClr val="dk1"/>
              </a:buClr>
              <a:buSzPts val="1100"/>
              <a:buFont typeface="Arial"/>
              <a:buNone/>
            </a:pPr>
            <a:r>
              <a:rPr b="1" lang="es" sz="1400">
                <a:solidFill>
                  <a:srgbClr val="595959"/>
                </a:solidFill>
                <a:latin typeface="Poppins"/>
                <a:ea typeface="Poppins"/>
                <a:cs typeface="Poppins"/>
                <a:sym typeface="Poppins"/>
              </a:rPr>
              <a:t>One Failed:</a:t>
            </a:r>
            <a:r>
              <a:rPr lang="es" sz="1400">
                <a:solidFill>
                  <a:srgbClr val="595959"/>
                </a:solidFill>
                <a:latin typeface="Poppins"/>
                <a:ea typeface="Poppins"/>
                <a:cs typeface="Poppins"/>
                <a:sym typeface="Poppins"/>
              </a:rPr>
              <a:t> La tarea se activará para ejecutarse si al menos una de las tareas predecesoras ha fallado. Similar a "One Success", esta regla permite que la tarea comience su ejecución tan pronto como una de las tareas anteriores haya fallado.</a:t>
            </a:r>
            <a:endParaRPr sz="14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c856d6aa4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c856d6aa4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c5e3a07d8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c5e3a07d8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es una nota</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c856d6aa4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c856d6aa4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c5e3a07d8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c5e3a07d8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865"/>
              <a:buFont typeface="Arial"/>
              <a:buNone/>
            </a:pPr>
            <a:r>
              <a:rPr lang="es" sz="1220">
                <a:solidFill>
                  <a:srgbClr val="595959"/>
                </a:solidFill>
                <a:latin typeface="Poppins"/>
                <a:ea typeface="Poppins"/>
                <a:cs typeface="Poppins"/>
                <a:sym typeface="Poppins"/>
              </a:rPr>
              <a:t>La empresa "CineFlow" está desarrollando un sistema de recomendación personalizada de películas. El proceso se inicia con la recopilación de datos, que provienen de dos fuentes principales: la base interna de registros de comportamiento de usuarios dentro de la plataforma y los datos extraídos de una API pública que proporciona críticas de películas y otros metadatos relevantes.</a:t>
            </a:r>
            <a:endParaRPr sz="1220">
              <a:solidFill>
                <a:srgbClr val="595959"/>
              </a:solidFill>
              <a:latin typeface="Poppins"/>
              <a:ea typeface="Poppins"/>
              <a:cs typeface="Poppins"/>
              <a:sym typeface="Poppins"/>
            </a:endParaRPr>
          </a:p>
          <a:p>
            <a:pPr indent="0" lvl="0" marL="0" rtl="0" algn="l">
              <a:lnSpc>
                <a:spcPct val="95000"/>
              </a:lnSpc>
              <a:spcBef>
                <a:spcPts val="1200"/>
              </a:spcBef>
              <a:spcAft>
                <a:spcPts val="0"/>
              </a:spcAft>
              <a:buClr>
                <a:schemeClr val="dk1"/>
              </a:buClr>
              <a:buSzPts val="865"/>
              <a:buFont typeface="Arial"/>
              <a:buNone/>
            </a:pPr>
            <a:r>
              <a:rPr lang="es" sz="1220">
                <a:solidFill>
                  <a:srgbClr val="595959"/>
                </a:solidFill>
                <a:latin typeface="Poppins"/>
                <a:ea typeface="Poppins"/>
                <a:cs typeface="Poppins"/>
                <a:sym typeface="Poppins"/>
              </a:rPr>
              <a:t>Una vez recopilados, estos datos se procesan mediante un modelo de aprendizaje automático alojado en la nube que se consume desde una API. Este modelo analiza los patrones de comportamiento de los usuarios, las preferencias de visualización y otros datos relevantes para generar recomendaciones personalizadas para cada usuario.</a:t>
            </a:r>
            <a:endParaRPr sz="1220">
              <a:solidFill>
                <a:srgbClr val="595959"/>
              </a:solidFill>
              <a:latin typeface="Poppins"/>
              <a:ea typeface="Poppins"/>
              <a:cs typeface="Poppins"/>
              <a:sym typeface="Poppins"/>
            </a:endParaRPr>
          </a:p>
          <a:p>
            <a:pPr indent="0" lvl="0" marL="0" rtl="0" algn="l">
              <a:lnSpc>
                <a:spcPct val="95000"/>
              </a:lnSpc>
              <a:spcBef>
                <a:spcPts val="1200"/>
              </a:spcBef>
              <a:spcAft>
                <a:spcPts val="0"/>
              </a:spcAft>
              <a:buClr>
                <a:schemeClr val="dk1"/>
              </a:buClr>
              <a:buSzPts val="865"/>
              <a:buFont typeface="Arial"/>
              <a:buNone/>
            </a:pPr>
            <a:r>
              <a:rPr lang="es" sz="1220">
                <a:solidFill>
                  <a:srgbClr val="595959"/>
                </a:solidFill>
                <a:latin typeface="Poppins"/>
                <a:ea typeface="Poppins"/>
                <a:cs typeface="Poppins"/>
                <a:sym typeface="Poppins"/>
              </a:rPr>
              <a:t>Las recomendaciones resultantes se almacenan en una base de datos centralizada, que se actualiza mensualmente. </a:t>
            </a:r>
            <a:endParaRPr sz="1220">
              <a:solidFill>
                <a:srgbClr val="595959"/>
              </a:solidFill>
              <a:latin typeface="Poppins"/>
              <a:ea typeface="Poppins"/>
              <a:cs typeface="Poppins"/>
              <a:sym typeface="Poppins"/>
            </a:endParaRPr>
          </a:p>
          <a:p>
            <a:pPr indent="0" lvl="0" marL="0" rtl="0" algn="l">
              <a:lnSpc>
                <a:spcPct val="95000"/>
              </a:lnSpc>
              <a:spcBef>
                <a:spcPts val="1200"/>
              </a:spcBef>
              <a:spcAft>
                <a:spcPts val="1200"/>
              </a:spcAft>
              <a:buClr>
                <a:schemeClr val="dk1"/>
              </a:buClr>
              <a:buSzPts val="865"/>
              <a:buFont typeface="Arial"/>
              <a:buNone/>
            </a:pPr>
            <a:r>
              <a:rPr lang="es" sz="1220">
                <a:solidFill>
                  <a:srgbClr val="595959"/>
                </a:solidFill>
                <a:latin typeface="Poppins"/>
                <a:ea typeface="Poppins"/>
                <a:cs typeface="Poppins"/>
                <a:sym typeface="Poppins"/>
              </a:rPr>
              <a:t>Por último, se implementa un sistema de notificación por correo electrónico para comunicar las recomendaciones a los usuarios.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c856d6aa4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c856d6aa4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c5e3a07d89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c5e3a07d8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865"/>
              <a:buFont typeface="Arial"/>
              <a:buNone/>
            </a:pPr>
            <a:r>
              <a:rPr lang="es" sz="1220">
                <a:solidFill>
                  <a:srgbClr val="595959"/>
                </a:solidFill>
                <a:latin typeface="Poppins"/>
                <a:ea typeface="Poppins"/>
                <a:cs typeface="Poppins"/>
                <a:sym typeface="Poppins"/>
              </a:rPr>
              <a:t>La reconocida marca de moda "ChicTrends" busca mejorar su presencia en redes sociales mediante un proceso estructurado de análisis y mejora continua. El flujo de datos comienza con la extracción de métricas de múltiples plataformas sociales, como Instagram, Twitter y Facebook. Estas métricas incluyen datos de interacciones de usuarios, como likes, comentarios, shares, y otros indicadores relevantes para evaluar el rendimiento de las publicaciones y la percepción del público hacia la marca.</a:t>
            </a:r>
            <a:endParaRPr sz="1220">
              <a:solidFill>
                <a:srgbClr val="595959"/>
              </a:solidFill>
              <a:latin typeface="Poppins"/>
              <a:ea typeface="Poppins"/>
              <a:cs typeface="Poppins"/>
              <a:sym typeface="Poppins"/>
            </a:endParaRPr>
          </a:p>
          <a:p>
            <a:pPr indent="0" lvl="0" marL="0" rtl="0" algn="l">
              <a:lnSpc>
                <a:spcPct val="95000"/>
              </a:lnSpc>
              <a:spcBef>
                <a:spcPts val="1200"/>
              </a:spcBef>
              <a:spcAft>
                <a:spcPts val="0"/>
              </a:spcAft>
              <a:buClr>
                <a:schemeClr val="dk1"/>
              </a:buClr>
              <a:buSzPts val="865"/>
              <a:buFont typeface="Arial"/>
              <a:buNone/>
            </a:pPr>
            <a:r>
              <a:rPr lang="es" sz="1220">
                <a:solidFill>
                  <a:srgbClr val="595959"/>
                </a:solidFill>
                <a:latin typeface="Poppins"/>
                <a:ea typeface="Poppins"/>
                <a:cs typeface="Poppins"/>
                <a:sym typeface="Poppins"/>
              </a:rPr>
              <a:t>Posteriormente, se lleva a cabo un análisis de sentimientos utilizando un modelo de procesamiento de lenguaje natural (NLP) previamente entrenado, que se encuentra alojado en el servidor de la empresa. </a:t>
            </a:r>
            <a:endParaRPr sz="1220">
              <a:solidFill>
                <a:srgbClr val="595959"/>
              </a:solidFill>
              <a:latin typeface="Poppins"/>
              <a:ea typeface="Poppins"/>
              <a:cs typeface="Poppins"/>
              <a:sym typeface="Poppins"/>
            </a:endParaRPr>
          </a:p>
          <a:p>
            <a:pPr indent="0" lvl="0" marL="0" rtl="0" algn="l">
              <a:lnSpc>
                <a:spcPct val="95000"/>
              </a:lnSpc>
              <a:spcBef>
                <a:spcPts val="1200"/>
              </a:spcBef>
              <a:spcAft>
                <a:spcPts val="1200"/>
              </a:spcAft>
              <a:buClr>
                <a:schemeClr val="dk1"/>
              </a:buClr>
              <a:buSzPts val="865"/>
              <a:buFont typeface="Arial"/>
              <a:buNone/>
            </a:pPr>
            <a:r>
              <a:rPr lang="es" sz="1220">
                <a:solidFill>
                  <a:srgbClr val="595959"/>
                </a:solidFill>
                <a:latin typeface="Poppins"/>
                <a:ea typeface="Poppins"/>
                <a:cs typeface="Poppins"/>
                <a:sym typeface="Poppins"/>
              </a:rPr>
              <a:t>Los resultados de este análisis se almacenan en una base de datos centralizada, donde se realiza la actualización automática de tableros de métricas para el equipo ejecutivo, permitiéndoles monitorear de manera continua el desempeño de la marca en las redes sociales y tomar decisiones estratégicas basadas en datos.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c856d6aa4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c856d6aa4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3c33fca2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3c33fca2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Seguramente te estas dando cuenta de que si el bigdata y el computo en la nube surgen ya que tenemos datos y mas datos pero esto tambien es igual a procesos y mas procesos, entonces no solo debemos de invertir el tiempo en diseñar el flujo de </a:t>
            </a:r>
            <a:r>
              <a:rPr lang="es" sz="1400">
                <a:latin typeface="Poppins"/>
                <a:ea typeface="Poppins"/>
                <a:cs typeface="Poppins"/>
                <a:sym typeface="Poppins"/>
              </a:rPr>
              <a:t>extracción</a:t>
            </a:r>
            <a:r>
              <a:rPr lang="es" sz="1400">
                <a:latin typeface="Poppins"/>
                <a:ea typeface="Poppins"/>
                <a:cs typeface="Poppins"/>
                <a:sym typeface="Poppins"/>
              </a:rPr>
              <a:t> de los datos hasta el lugar donde es consumido como informacion, si no que tambien deberiamos invertir tiempo en integrar y orquestar </a:t>
            </a:r>
            <a:r>
              <a:rPr lang="es" sz="1400">
                <a:latin typeface="Poppins"/>
                <a:ea typeface="Poppins"/>
                <a:cs typeface="Poppins"/>
                <a:sym typeface="Poppins"/>
              </a:rPr>
              <a:t>nuestros</a:t>
            </a:r>
            <a:r>
              <a:rPr lang="es" sz="1400">
                <a:latin typeface="Poppins"/>
                <a:ea typeface="Poppins"/>
                <a:cs typeface="Poppins"/>
                <a:sym typeface="Poppins"/>
              </a:rPr>
              <a:t>  procesos y los sistemas que se utilizan en esos procesos</a:t>
            </a:r>
            <a:endParaRPr sz="1400">
              <a:latin typeface="Poppins"/>
              <a:ea typeface="Poppins"/>
              <a:cs typeface="Poppins"/>
              <a:sym typeface="Poppi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c5e3a07d89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c5e3a07d89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865"/>
              <a:buFont typeface="Arial"/>
              <a:buNone/>
            </a:pPr>
            <a:r>
              <a:rPr lang="es" sz="1220">
                <a:solidFill>
                  <a:srgbClr val="595959"/>
                </a:solidFill>
                <a:latin typeface="Poppins"/>
                <a:ea typeface="Poppins"/>
                <a:cs typeface="Poppins"/>
                <a:sym typeface="Poppins"/>
              </a:rPr>
              <a:t>La tienda en línea "E-Shopper" está buscando mejorar la gestión de su inventario para garantizar la disponibilidad de productos y optimizar sus operaciones. </a:t>
            </a:r>
            <a:endParaRPr sz="1220">
              <a:solidFill>
                <a:srgbClr val="595959"/>
              </a:solidFill>
              <a:latin typeface="Poppins"/>
              <a:ea typeface="Poppins"/>
              <a:cs typeface="Poppins"/>
              <a:sym typeface="Poppins"/>
            </a:endParaRPr>
          </a:p>
          <a:p>
            <a:pPr indent="0" lvl="0" marL="0" rtl="0" algn="l">
              <a:lnSpc>
                <a:spcPct val="95000"/>
              </a:lnSpc>
              <a:spcBef>
                <a:spcPts val="1200"/>
              </a:spcBef>
              <a:spcAft>
                <a:spcPts val="0"/>
              </a:spcAft>
              <a:buClr>
                <a:schemeClr val="dk1"/>
              </a:buClr>
              <a:buSzPts val="865"/>
              <a:buFont typeface="Arial"/>
              <a:buNone/>
            </a:pPr>
            <a:r>
              <a:rPr lang="es" sz="1220">
                <a:solidFill>
                  <a:srgbClr val="595959"/>
                </a:solidFill>
                <a:latin typeface="Poppins"/>
                <a:ea typeface="Poppins"/>
                <a:cs typeface="Poppins"/>
                <a:sym typeface="Poppins"/>
              </a:rPr>
              <a:t>Se lleva a cabo un proceso de reconciliación de inventario, donde se contrastan las ventas realizadas con las reposiciones y nuevas llegadas de productos para actualizar el estado actual del inventario. Durante este proceso, se utiliza un algoritmo de aprendizaje automático para predecir cuándo es probable que se agoten los productos disponibles en función de las tendencias de ventas y el ritmo de reposición.</a:t>
            </a:r>
            <a:endParaRPr sz="1220">
              <a:solidFill>
                <a:srgbClr val="595959"/>
              </a:solidFill>
              <a:latin typeface="Poppins"/>
              <a:ea typeface="Poppins"/>
              <a:cs typeface="Poppins"/>
              <a:sym typeface="Poppins"/>
            </a:endParaRPr>
          </a:p>
          <a:p>
            <a:pPr indent="0" lvl="0" marL="0" rtl="0" algn="l">
              <a:lnSpc>
                <a:spcPct val="95000"/>
              </a:lnSpc>
              <a:spcBef>
                <a:spcPts val="1200"/>
              </a:spcBef>
              <a:spcAft>
                <a:spcPts val="0"/>
              </a:spcAft>
              <a:buClr>
                <a:schemeClr val="dk1"/>
              </a:buClr>
              <a:buSzPts val="865"/>
              <a:buFont typeface="Arial"/>
              <a:buNone/>
            </a:pPr>
            <a:r>
              <a:rPr lang="es" sz="1220">
                <a:solidFill>
                  <a:srgbClr val="595959"/>
                </a:solidFill>
                <a:latin typeface="Poppins"/>
                <a:ea typeface="Poppins"/>
                <a:cs typeface="Poppins"/>
                <a:sym typeface="Poppins"/>
              </a:rPr>
              <a:t>Los resultados de este proceso se actualizan en una base de datos en la nube, lo que proporciona a "E-Shopper" una visión del estado de su inventario y de posibles problemas de escasez que puedan surgir.</a:t>
            </a:r>
            <a:endParaRPr sz="1220">
              <a:solidFill>
                <a:srgbClr val="595959"/>
              </a:solidFill>
              <a:latin typeface="Poppins"/>
              <a:ea typeface="Poppins"/>
              <a:cs typeface="Poppins"/>
              <a:sym typeface="Poppins"/>
            </a:endParaRPr>
          </a:p>
          <a:p>
            <a:pPr indent="0" lvl="0" marL="0" rtl="0" algn="l">
              <a:lnSpc>
                <a:spcPct val="95000"/>
              </a:lnSpc>
              <a:spcBef>
                <a:spcPts val="1200"/>
              </a:spcBef>
              <a:spcAft>
                <a:spcPts val="1200"/>
              </a:spcAft>
              <a:buClr>
                <a:schemeClr val="dk1"/>
              </a:buClr>
              <a:buSzPts val="865"/>
              <a:buFont typeface="Arial"/>
              <a:buNone/>
            </a:pPr>
            <a:r>
              <a:rPr lang="es" sz="1220">
                <a:solidFill>
                  <a:srgbClr val="595959"/>
                </a:solidFill>
                <a:latin typeface="Poppins"/>
                <a:ea typeface="Poppins"/>
                <a:cs typeface="Poppins"/>
                <a:sym typeface="Poppins"/>
              </a:rPr>
              <a:t>Además, se implementa un sistema de alertas automáticas por correo electrónico para notificar al equipo de logística y gestión de inventario en caso de niveles críticos de existencias.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c856d6aa4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c856d6aa4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c5e3a07d8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c5e3a07d8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865"/>
              <a:buFont typeface="Arial"/>
              <a:buNone/>
            </a:pPr>
            <a:r>
              <a:rPr lang="es" sz="1220">
                <a:solidFill>
                  <a:srgbClr val="595959"/>
                </a:solidFill>
                <a:latin typeface="Poppins"/>
                <a:ea typeface="Poppins"/>
                <a:cs typeface="Poppins"/>
                <a:sym typeface="Poppins"/>
              </a:rPr>
              <a:t>En una planta de manufactura moderna, se implementa un sistema de monitoreo basado en sensores para supervisar el rendimiento de los equipos de producción. El flujo de datos comienza con la extracción de datos de los sensores distribuidos en la planta, los cuales se recopilan cada hora y se transmiten al sistema central para su procesamiento.</a:t>
            </a:r>
            <a:endParaRPr sz="1220">
              <a:solidFill>
                <a:srgbClr val="595959"/>
              </a:solidFill>
              <a:latin typeface="Poppins"/>
              <a:ea typeface="Poppins"/>
              <a:cs typeface="Poppins"/>
              <a:sym typeface="Poppins"/>
            </a:endParaRPr>
          </a:p>
          <a:p>
            <a:pPr indent="0" lvl="0" marL="0" rtl="0" algn="l">
              <a:lnSpc>
                <a:spcPct val="95000"/>
              </a:lnSpc>
              <a:spcBef>
                <a:spcPts val="1200"/>
              </a:spcBef>
              <a:spcAft>
                <a:spcPts val="0"/>
              </a:spcAft>
              <a:buClr>
                <a:schemeClr val="dk1"/>
              </a:buClr>
              <a:buSzPts val="865"/>
              <a:buFont typeface="Arial"/>
              <a:buNone/>
            </a:pPr>
            <a:r>
              <a:rPr lang="es" sz="1220">
                <a:solidFill>
                  <a:srgbClr val="595959"/>
                </a:solidFill>
                <a:latin typeface="Poppins"/>
                <a:ea typeface="Poppins"/>
                <a:cs typeface="Poppins"/>
                <a:sym typeface="Poppins"/>
              </a:rPr>
              <a:t>Una vez recopilados, los datos se someten a un análisis de calidad para identificar posibles problemas de producción o cualquier otra anomalía que pueda afectar la calidad o eficiencia del proceso de manufactura.</a:t>
            </a:r>
            <a:endParaRPr sz="1220">
              <a:solidFill>
                <a:srgbClr val="595959"/>
              </a:solidFill>
              <a:latin typeface="Poppins"/>
              <a:ea typeface="Poppins"/>
              <a:cs typeface="Poppins"/>
              <a:sym typeface="Poppins"/>
            </a:endParaRPr>
          </a:p>
          <a:p>
            <a:pPr indent="0" lvl="0" marL="0" rtl="0" algn="l">
              <a:lnSpc>
                <a:spcPct val="95000"/>
              </a:lnSpc>
              <a:spcBef>
                <a:spcPts val="1200"/>
              </a:spcBef>
              <a:spcAft>
                <a:spcPts val="0"/>
              </a:spcAft>
              <a:buClr>
                <a:schemeClr val="dk1"/>
              </a:buClr>
              <a:buSzPts val="865"/>
              <a:buFont typeface="Arial"/>
              <a:buNone/>
            </a:pPr>
            <a:r>
              <a:rPr lang="es" sz="1220">
                <a:solidFill>
                  <a:srgbClr val="595959"/>
                </a:solidFill>
                <a:latin typeface="Poppins"/>
                <a:ea typeface="Poppins"/>
                <a:cs typeface="Poppins"/>
                <a:sym typeface="Poppins"/>
              </a:rPr>
              <a:t>Los resultados de este análisis se resumen automáticamente y se envían a los supervisores y al equipo de mantenimiento a través de correos electrónicos. </a:t>
            </a:r>
            <a:endParaRPr sz="1220">
              <a:solidFill>
                <a:srgbClr val="595959"/>
              </a:solidFill>
              <a:latin typeface="Poppins"/>
              <a:ea typeface="Poppins"/>
              <a:cs typeface="Poppins"/>
              <a:sym typeface="Poppins"/>
            </a:endParaRPr>
          </a:p>
          <a:p>
            <a:pPr indent="0" lvl="0" marL="0" rtl="0" algn="l">
              <a:lnSpc>
                <a:spcPct val="95000"/>
              </a:lnSpc>
              <a:spcBef>
                <a:spcPts val="1200"/>
              </a:spcBef>
              <a:spcAft>
                <a:spcPts val="1200"/>
              </a:spcAft>
              <a:buClr>
                <a:schemeClr val="dk1"/>
              </a:buClr>
              <a:buSzPts val="865"/>
              <a:buFont typeface="Arial"/>
              <a:buNone/>
            </a:pPr>
            <a:r>
              <a:rPr lang="es" sz="1220">
                <a:solidFill>
                  <a:srgbClr val="595959"/>
                </a:solidFill>
                <a:latin typeface="Poppins"/>
                <a:ea typeface="Poppins"/>
                <a:cs typeface="Poppins"/>
                <a:sym typeface="Poppins"/>
              </a:rPr>
              <a:t>Además, se actualizan tableros específicos para los departamentos de producción y mantenimiento, donde se visualizan de manera clara y concisa los datos recopilados, los hallazgos del análisis de calidad y el estado actual de los equipos.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c856d6aa4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c856d6aa4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c6b7abfc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c6b7abfcd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18"/>
              <a:buFont typeface="Arial"/>
              <a:buNone/>
            </a:pPr>
            <a:r>
              <a:rPr lang="es" sz="1400">
                <a:solidFill>
                  <a:srgbClr val="595959"/>
                </a:solidFill>
                <a:latin typeface="Poppins"/>
                <a:ea typeface="Poppins"/>
                <a:cs typeface="Poppins"/>
                <a:sym typeface="Poppins"/>
              </a:rPr>
              <a:t>La ampliación de la funcionalidad principal de Apache Airflow mediante los </a:t>
            </a:r>
            <a:r>
              <a:rPr b="1" lang="es" sz="1400">
                <a:solidFill>
                  <a:srgbClr val="595959"/>
                </a:solidFill>
                <a:latin typeface="Poppins"/>
                <a:ea typeface="Poppins"/>
                <a:cs typeface="Poppins"/>
                <a:sym typeface="Poppins"/>
              </a:rPr>
              <a:t>providers </a:t>
            </a:r>
            <a:r>
              <a:rPr lang="es" sz="1400">
                <a:solidFill>
                  <a:srgbClr val="595959"/>
                </a:solidFill>
                <a:latin typeface="Poppins"/>
                <a:ea typeface="Poppins"/>
                <a:cs typeface="Poppins"/>
                <a:sym typeface="Poppins"/>
              </a:rPr>
              <a:t>representa un aspecto fundamental para adaptar y extender la plataforma según las necesidades específicas de los usuarios. En esencia, Airflow core establece una base sólida para la programación de tareas, proporcionando funcionalidades básicas y robustas. Sin embargo, para abordar casos de uso más avanzados y específicos, los providers permiten la integración de capacidades adicionales de manera modular y organizada.</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1200"/>
              </a:spcAft>
              <a:buClr>
                <a:schemeClr val="dk1"/>
              </a:buClr>
              <a:buSzPts val="1018"/>
              <a:buFont typeface="Arial"/>
              <a:buNone/>
            </a:pPr>
            <a:r>
              <a:rPr lang="es" sz="1400">
                <a:solidFill>
                  <a:srgbClr val="595959"/>
                </a:solidFill>
                <a:latin typeface="Poppins"/>
                <a:ea typeface="Poppins"/>
                <a:cs typeface="Poppins"/>
                <a:sym typeface="Poppins"/>
              </a:rPr>
              <a:t>La clave de esta expansión radica en que los providers facilitan la incorporación de nuevas funcionalidades de manera automática a Airflow. Estos providers no solo extienden la plataforma con nuevas capacidades, sino que también se integran de manera fluida, garantizando una experiencia coherente y eficiente para los usuarios.</a:t>
            </a:r>
            <a:endParaRPr sz="13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c5e3a07d89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c5e3a07d89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es una nota</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c5e3a07d89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c5e3a07d89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c5e3a07d89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c5e3a07d89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 Ingesta de Datos: </a:t>
            </a:r>
            <a:r>
              <a:rPr lang="es" sz="1400">
                <a:solidFill>
                  <a:srgbClr val="595959"/>
                </a:solidFill>
                <a:latin typeface="Poppins"/>
                <a:ea typeface="Poppins"/>
                <a:cs typeface="Poppins"/>
                <a:sym typeface="Poppins"/>
              </a:rPr>
              <a:t>ingestar los archivos de datos de las campañas de marketing en el bucket de Cloud Storage designado (marketing_bucket). Si los archivos están presentes, deben ser ingestados en tablas temporales de BigQuery para cada plataforma respectiva.</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s" sz="1400">
                <a:solidFill>
                  <a:srgbClr val="595959"/>
                </a:solidFill>
                <a:latin typeface="Poppins"/>
                <a:ea typeface="Poppins"/>
                <a:cs typeface="Poppins"/>
                <a:sym typeface="Poppins"/>
              </a:rPr>
              <a:t>- Ejecución de Query de Integración: </a:t>
            </a:r>
            <a:r>
              <a:rPr lang="es" sz="1400">
                <a:solidFill>
                  <a:srgbClr val="595959"/>
                </a:solidFill>
                <a:latin typeface="Poppins"/>
                <a:ea typeface="Poppins"/>
                <a:cs typeface="Poppins"/>
                <a:sym typeface="Poppins"/>
              </a:rPr>
              <a:t>Después de la ingestión, ejecutar una consulta SQL que una los datos de las tres tablas temporales (Facebook, Google Ads y YouTube Ads) en una única tabla de resultados. La consulta debe considerar la información de todas las campañas realizadas durante el último año.</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1200"/>
              </a:spcAft>
              <a:buClr>
                <a:schemeClr val="dk1"/>
              </a:buClr>
              <a:buSzPts val="1100"/>
              <a:buFont typeface="Arial"/>
              <a:buNone/>
            </a:pPr>
            <a:r>
              <a:rPr b="1" lang="es" sz="1400">
                <a:solidFill>
                  <a:srgbClr val="595959"/>
                </a:solidFill>
                <a:latin typeface="Poppins"/>
                <a:ea typeface="Poppins"/>
                <a:cs typeface="Poppins"/>
                <a:sym typeface="Poppins"/>
              </a:rPr>
              <a:t>- Generación de Tabla Final de Implementación de Campañas: </a:t>
            </a:r>
            <a:r>
              <a:rPr lang="es" sz="1400">
                <a:solidFill>
                  <a:srgbClr val="595959"/>
                </a:solidFill>
                <a:latin typeface="Poppins"/>
                <a:ea typeface="Poppins"/>
                <a:cs typeface="Poppins"/>
                <a:sym typeface="Poppins"/>
              </a:rPr>
              <a:t>La tabla resultante de la consulta debe ser ingestada como la "Tabla Final de Implementación de Campañas" en BigQuery. Esta tabla proporcionará una visión consolidada del rendimiento de todas las campañas ejecutadas durante el último año.</a:t>
            </a:r>
            <a:endParaRPr sz="1600"/>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c5e3a07d89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c5e3a07d89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c856d6aa4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c856d6aa4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3c33fca2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3c33fca2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unificación de procesos es una de las principales tareas que deben de priorizar los equipos de ingeniería de datos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c5e3a07d89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c5e3a07d89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c5e3a07d89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c5e3a07d89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rgbClr val="595959"/>
                </a:solidFill>
                <a:latin typeface="Poppins"/>
                <a:ea typeface="Poppins"/>
                <a:cs typeface="Poppins"/>
                <a:sym typeface="Poppins"/>
              </a:rPr>
              <a:t>Un ejemplo práctico ilustra cómo, al definir un DAG con una </a:t>
            </a:r>
            <a:r>
              <a:rPr b="1" lang="es" sz="1400">
                <a:solidFill>
                  <a:srgbClr val="595959"/>
                </a:solidFill>
                <a:latin typeface="Poppins"/>
                <a:ea typeface="Poppins"/>
                <a:cs typeface="Poppins"/>
                <a:sym typeface="Poppins"/>
              </a:rPr>
              <a:t>start_date</a:t>
            </a:r>
            <a:r>
              <a:rPr lang="es" sz="1400">
                <a:solidFill>
                  <a:srgbClr val="595959"/>
                </a:solidFill>
                <a:latin typeface="Poppins"/>
                <a:ea typeface="Poppins"/>
                <a:cs typeface="Poppins"/>
                <a:sym typeface="Poppins"/>
              </a:rPr>
              <a:t>, el primero de enero y un </a:t>
            </a:r>
            <a:r>
              <a:rPr b="1" lang="es" sz="1400">
                <a:solidFill>
                  <a:srgbClr val="595959"/>
                </a:solidFill>
                <a:latin typeface="Poppins"/>
                <a:ea typeface="Poppins"/>
                <a:cs typeface="Poppins"/>
                <a:sym typeface="Poppins"/>
              </a:rPr>
              <a:t>schedule_interval</a:t>
            </a:r>
            <a:r>
              <a:rPr lang="es" sz="1400">
                <a:solidFill>
                  <a:srgbClr val="595959"/>
                </a:solidFill>
                <a:latin typeface="Poppins"/>
                <a:ea typeface="Poppins"/>
                <a:cs typeface="Poppins"/>
                <a:sym typeface="Poppins"/>
              </a:rPr>
              <a:t> diario, Airflow ejecutará el DAG a la medianoche todos los días posteriores al primero de enero. La primera ejecución tendrá lugar el dos de enero, ya que es el primer intervalo después de la fecha de inicio.</a:t>
            </a:r>
            <a:endParaRPr sz="1400">
              <a:solidFill>
                <a:srgbClr val="595959"/>
              </a:solidFill>
              <a:latin typeface="Poppins"/>
              <a:ea typeface="Poppins"/>
              <a:cs typeface="Poppins"/>
              <a:sym typeface="Poppins"/>
            </a:endParaRPr>
          </a:p>
          <a:p>
            <a:pPr indent="0" lvl="0" marL="0" rtl="0" algn="l">
              <a:spcBef>
                <a:spcPts val="1200"/>
              </a:spcBef>
              <a:spcAft>
                <a:spcPts val="1200"/>
              </a:spcAft>
              <a:buClr>
                <a:schemeClr val="dk1"/>
              </a:buClr>
              <a:buSzPts val="1100"/>
              <a:buFont typeface="Arial"/>
              <a:buNone/>
            </a:pPr>
            <a:r>
              <a:rPr lang="es" sz="1400">
                <a:solidFill>
                  <a:srgbClr val="595959"/>
                </a:solidFill>
                <a:latin typeface="Poppins"/>
                <a:ea typeface="Poppins"/>
                <a:cs typeface="Poppins"/>
                <a:sym typeface="Poppins"/>
              </a:rPr>
              <a:t>Además, es relevante mencionar que, sin una fecha de finalización especificada, Airflow continuará ejecutando el DAG de acuerdo con el programa diario hasta el infinito. No obstante, si se conoce que el proyecto tiene una duración fija, es posible indicar a Airflow que deje de ejecutar el DAG después de una fecha determinada utilizando el parámetro </a:t>
            </a:r>
            <a:r>
              <a:rPr b="1" lang="es" sz="1400">
                <a:solidFill>
                  <a:srgbClr val="595959"/>
                </a:solidFill>
                <a:latin typeface="Poppins"/>
                <a:ea typeface="Poppins"/>
                <a:cs typeface="Poppins"/>
                <a:sym typeface="Poppins"/>
              </a:rPr>
              <a:t>end_date</a:t>
            </a:r>
            <a:r>
              <a:rPr lang="es" sz="1400">
                <a:solidFill>
                  <a:srgbClr val="595959"/>
                </a:solidFill>
                <a:latin typeface="Poppins"/>
                <a:ea typeface="Poppins"/>
                <a:cs typeface="Poppins"/>
                <a:sym typeface="Poppins"/>
              </a:rPr>
              <a:t>.</a:t>
            </a:r>
            <a:endParaRPr sz="15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c5e3a07d89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c5e3a07d89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595959"/>
                </a:solidFill>
                <a:latin typeface="Poppins"/>
                <a:ea typeface="Poppins"/>
                <a:cs typeface="Poppins"/>
                <a:sym typeface="Poppins"/>
              </a:rPr>
              <a:t>La planificación de ejecuciones de DAGs en Apache Airflow no se limita a intervalos diarios; de hecho, Airflow ofrece una flexibilidad considerable al permitir definir intervalos de programación más complicados utilizando la misma sintaxis que el cron, un programador de trabajos basado en el tiempo comúnmente utilizado en sistemas operativos tipo Unix. Esta capacidad es esencial cuando se requiere una precisión más fina en la programación de tareas, como ejecutar trabajos cada hora, diariamente a una hora específica, semanalmente en un día particular o incluso en intervalos más complejos, como a las 23:45 todos los sábados.</a:t>
            </a:r>
            <a:endParaRPr sz="1400">
              <a:solidFill>
                <a:srgbClr val="595959"/>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Esta flexibilidad en la definición de intervalos de tiempo mediante expresiones cron en Airflow brinda a los usuarios la capacidad de personalizar la programación de sus flujos de trabajo con gran detalle, adaptándolos a las necesidades específicas del proyecto.</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Esta flexibilidad en la definición de intervalos de tiempo mediante expresiones cron en Airflow brinda a los usuarios la capacidad de personalizar la programación de sus flujos de trabajo con gran detalle, adaptándolos a las necesidades específicas del proyecto.</a:t>
            </a:r>
            <a:endParaRPr sz="1400">
              <a:latin typeface="Poppins"/>
              <a:ea typeface="Poppins"/>
              <a:cs typeface="Poppins"/>
              <a:sym typeface="Poppi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c5e3a07d89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c5e3a07d89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rgbClr val="595959"/>
                </a:solidFill>
                <a:latin typeface="Poppins"/>
                <a:ea typeface="Poppins"/>
                <a:cs typeface="Poppins"/>
                <a:sym typeface="Poppins"/>
              </a:rPr>
              <a:t>Una limitación importante de las expresiones cron es que no pueden representar ciertos horarios basados en la frecuencia. Airflow ofrece una solución ingeniosa para superar las limitaciones de las expresiones cron al representar horarios basados en la frecuencia. Mientras que las expresiones cron pueden enfrentar dificultades para definir un DAG que se ejecute, por ejemplo, una vez cada tres días debido a problemas en el último día del mes, Airflow permite la definición de intervalos de programación en términos de un intervalo de tiempo relativo.</a:t>
            </a:r>
            <a:endParaRPr sz="1400">
              <a:solidFill>
                <a:srgbClr val="595959"/>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Para habilitar esta programación basada en la frecuencia, Airflow permite el uso de intervalos de tiempo relativos representados por objetos timedelta del módulo datetime de la biblioteca estándar de Python. En lugar de depender de expresiones cron complicadas, los usuarios pueden simplemente especificar un timedelta como el valor de schedule_interval.</a:t>
            </a:r>
            <a:endParaRPr sz="1400">
              <a:latin typeface="Poppins"/>
              <a:ea typeface="Poppins"/>
              <a:cs typeface="Poppins"/>
              <a:sym typeface="Poppins"/>
            </a:endParaRPr>
          </a:p>
          <a:p>
            <a:pPr indent="0" lvl="0" marL="0" rtl="0" algn="l">
              <a:spcBef>
                <a:spcPts val="120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Esta flexibilidad en la definición de intervalos de tiempo mediante expresiones cron en Airflow brinda a los usuarios la capacidad de personalizar la programación de sus flujos de trabajo con gran detalle, adaptándolos a las necesidades específicas del proyecto.</a:t>
            </a:r>
            <a:endParaRPr sz="1400">
              <a:latin typeface="Poppins"/>
              <a:ea typeface="Poppins"/>
              <a:cs typeface="Poppins"/>
              <a:sym typeface="Poppi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c856d6aa4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c856d6aa4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c5e3a07d89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c5e3a07d89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rgbClr val="595959"/>
                </a:solidFill>
                <a:latin typeface="Poppins"/>
                <a:ea typeface="Poppins"/>
                <a:cs typeface="Poppins"/>
                <a:sym typeface="Poppins"/>
              </a:rPr>
              <a:t>Airflow permite la flexibilidad de utilizar plantillas para parametrizar tareas, lo que facilita la reutilización del código y la adaptabilidad a diferentes contextos. Veremos cómo integrar plantillas en la definición de tareas utilizando operadores en Airflow.</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¿Qué son las Plantillas en Airflow?</a:t>
            </a:r>
            <a:endParaRPr sz="1400">
              <a:solidFill>
                <a:srgbClr val="595959"/>
              </a:solidFill>
              <a:latin typeface="Poppins"/>
              <a:ea typeface="Poppins"/>
              <a:cs typeface="Poppins"/>
              <a:sym typeface="Poppins"/>
            </a:endParaRPr>
          </a:p>
          <a:p>
            <a:pPr indent="0" lvl="0" marL="0" rtl="0" algn="l">
              <a:lnSpc>
                <a:spcPct val="115000"/>
              </a:lnSpc>
              <a:spcBef>
                <a:spcPts val="1200"/>
              </a:spcBef>
              <a:spcAft>
                <a:spcPts val="1200"/>
              </a:spcAft>
              <a:buClr>
                <a:schemeClr val="dk1"/>
              </a:buClr>
              <a:buSzPts val="1100"/>
              <a:buFont typeface="Arial"/>
              <a:buNone/>
            </a:pPr>
            <a:r>
              <a:rPr lang="es" sz="1400">
                <a:solidFill>
                  <a:srgbClr val="595959"/>
                </a:solidFill>
                <a:latin typeface="Poppins"/>
                <a:ea typeface="Poppins"/>
                <a:cs typeface="Poppins"/>
                <a:sym typeface="Poppins"/>
              </a:rPr>
              <a:t>Las plantillas son variables dinámicas que puedes incluir en la definición de tareas en Airflow. Permiten la parametrización de valores y la personalización de tareas según las necesidades específicas de cada ejecución del DAG.</a:t>
            </a:r>
            <a:endParaRPr sz="1400"/>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c6b7abfcd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c6b7abfcd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c5e3a07d8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c5e3a07d8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rgbClr val="595959"/>
                </a:solidFill>
                <a:latin typeface="Poppins"/>
                <a:ea typeface="Poppins"/>
                <a:cs typeface="Poppins"/>
                <a:sym typeface="Poppins"/>
              </a:rPr>
              <a:t>En el contexto de flujos de trabajo que involucran procesos basados en el tiempo, Airflow proporciona características cruciales para comprender en qué intervalo de tiempo se ejecuta una tarea específica. Estas tareas están equipadas con parámetros adicionales que permiten determinar el intervalo de programación en el cual se realiza una ejecución particular.</a:t>
            </a:r>
            <a:endParaRPr sz="1400">
              <a:solidFill>
                <a:srgbClr val="595959"/>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Uno de los parámetros más importantes es </a:t>
            </a:r>
            <a:r>
              <a:rPr b="1" lang="es" sz="1400">
                <a:solidFill>
                  <a:srgbClr val="595959"/>
                </a:solidFill>
                <a:latin typeface="Poppins"/>
                <a:ea typeface="Poppins"/>
                <a:cs typeface="Poppins"/>
                <a:sym typeface="Poppins"/>
              </a:rPr>
              <a:t>execution_date</a:t>
            </a:r>
            <a:r>
              <a:rPr lang="es" sz="1400">
                <a:solidFill>
                  <a:srgbClr val="595959"/>
                </a:solidFill>
                <a:latin typeface="Poppins"/>
                <a:ea typeface="Poppins"/>
                <a:cs typeface="Poppins"/>
                <a:sym typeface="Poppins"/>
              </a:rPr>
              <a:t>, que no representa simplemente una fecha, como podría sugerir su nombre, sino una marca de tiempo. Esta marca de tiempo refleja la hora de inicio del intervalo de programación para el cual se ejecuta el DAG. Esencialmente, </a:t>
            </a:r>
            <a:r>
              <a:rPr b="1" lang="es" sz="1400">
                <a:solidFill>
                  <a:srgbClr val="595959"/>
                </a:solidFill>
                <a:latin typeface="Poppins"/>
                <a:ea typeface="Poppins"/>
                <a:cs typeface="Poppins"/>
                <a:sym typeface="Poppins"/>
              </a:rPr>
              <a:t>execution_date </a:t>
            </a:r>
            <a:r>
              <a:rPr lang="es" sz="1400">
                <a:solidFill>
                  <a:srgbClr val="595959"/>
                </a:solidFill>
                <a:latin typeface="Poppins"/>
                <a:ea typeface="Poppins"/>
                <a:cs typeface="Poppins"/>
                <a:sym typeface="Poppins"/>
              </a:rPr>
              <a:t>proporciona información crucial sobre cuándo se inició la tarea en el contexto del flujo de trabajo.</a:t>
            </a:r>
            <a:endParaRPr sz="1400">
              <a:solidFill>
                <a:srgbClr val="595959"/>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s" sz="1400">
                <a:solidFill>
                  <a:srgbClr val="595959"/>
                </a:solidFill>
                <a:latin typeface="Poppins"/>
                <a:ea typeface="Poppins"/>
                <a:cs typeface="Poppins"/>
                <a:sym typeface="Poppins"/>
              </a:rPr>
              <a:t>Contrariamente a </a:t>
            </a:r>
            <a:r>
              <a:rPr b="1" lang="es" sz="1400">
                <a:solidFill>
                  <a:srgbClr val="595959"/>
                </a:solidFill>
                <a:latin typeface="Poppins"/>
                <a:ea typeface="Poppins"/>
                <a:cs typeface="Poppins"/>
                <a:sym typeface="Poppins"/>
              </a:rPr>
              <a:t>execution_date</a:t>
            </a:r>
            <a:r>
              <a:rPr lang="es" sz="1400">
                <a:solidFill>
                  <a:srgbClr val="595959"/>
                </a:solidFill>
                <a:latin typeface="Poppins"/>
                <a:ea typeface="Poppins"/>
                <a:cs typeface="Poppins"/>
                <a:sym typeface="Poppins"/>
              </a:rPr>
              <a:t>, otro parámetro relevante es </a:t>
            </a:r>
            <a:r>
              <a:rPr b="1" lang="es" sz="1400">
                <a:solidFill>
                  <a:srgbClr val="595959"/>
                </a:solidFill>
                <a:latin typeface="Poppins"/>
                <a:ea typeface="Poppins"/>
                <a:cs typeface="Poppins"/>
                <a:sym typeface="Poppins"/>
              </a:rPr>
              <a:t>next_execution_date</a:t>
            </a:r>
            <a:r>
              <a:rPr lang="es" sz="1400">
                <a:solidFill>
                  <a:srgbClr val="595959"/>
                </a:solidFill>
                <a:latin typeface="Poppins"/>
                <a:ea typeface="Poppins"/>
                <a:cs typeface="Poppins"/>
                <a:sym typeface="Poppins"/>
              </a:rPr>
              <a:t>, que indica la hora de finalización del intervalo de programación. Juntas, estas fechas definen la duración total del intervalo de programación de una tarea específica en Airflow. La combinación de estos parámetros facilita la comprensión precisa del contexto temporal en el que se realiza una tarea, permitiendo una gestión más efectiva de los flujos de trabajo basados en el tiempo.</a:t>
            </a:r>
            <a:endParaRPr sz="1400">
              <a:solidFill>
                <a:srgbClr val="595959"/>
              </a:solidFill>
              <a:latin typeface="Poppins"/>
              <a:ea typeface="Poppins"/>
              <a:cs typeface="Poppins"/>
              <a:sym typeface="Poppins"/>
            </a:endParaRPr>
          </a:p>
          <a:p>
            <a:pPr indent="0" lvl="0" marL="0" rtl="0" algn="l">
              <a:spcBef>
                <a:spcPts val="1200"/>
              </a:spcBef>
              <a:spcAft>
                <a:spcPts val="0"/>
              </a:spcAft>
              <a:buNone/>
            </a:pPr>
            <a:r>
              <a:t/>
            </a:r>
            <a:endParaRPr sz="1400"/>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c5e3a07d8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c5e3a07d8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c856d6aa4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2c856d6aa4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ara CF"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 Id="rId3" Type="http://schemas.openxmlformats.org/officeDocument/2006/relationships/image" Target="../media/image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57.png"/><Relationship Id="rId4" Type="http://schemas.openxmlformats.org/officeDocument/2006/relationships/image" Target="../media/image1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gif"/><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4.png"/><Relationship Id="rId13" Type="http://schemas.openxmlformats.org/officeDocument/2006/relationships/image" Target="../media/image17.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22.png"/><Relationship Id="rId7" Type="http://schemas.openxmlformats.org/officeDocument/2006/relationships/image" Target="../media/image31.png"/><Relationship Id="rId8"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17.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5.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32.png"/><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0.png"/><Relationship Id="rId4" Type="http://schemas.openxmlformats.org/officeDocument/2006/relationships/image" Target="../media/image45.png"/><Relationship Id="rId9"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9.png"/><Relationship Id="rId8"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8.png"/><Relationship Id="rId8"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7.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4.png"/><Relationship Id="rId4"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gif"/><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7.png"/><Relationship Id="rId4" Type="http://schemas.openxmlformats.org/officeDocument/2006/relationships/image" Target="../media/image40.png"/><Relationship Id="rId5" Type="http://schemas.openxmlformats.org/officeDocument/2006/relationships/hyperlink" Target="https://airflow.apache.org/docs/apache-airflow/stable/core-concepts/dags.html#concepts-trigger-rule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17.png"/><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17.png"/><Relationship Id="rId4" Type="http://schemas.openxmlformats.org/officeDocument/2006/relationships/image" Target="../media/image5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17.png"/><Relationship Id="rId4" Type="http://schemas.openxmlformats.org/officeDocument/2006/relationships/image" Target="../media/image5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17.png"/><Relationship Id="rId4" Type="http://schemas.openxmlformats.org/officeDocument/2006/relationships/image" Target="../media/image5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7.png"/><Relationship Id="rId4" Type="http://schemas.openxmlformats.org/officeDocument/2006/relationships/image" Target="../media/image48.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0" Type="http://schemas.openxmlformats.org/officeDocument/2006/relationships/image" Target="../media/image39.png"/><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17.png"/><Relationship Id="rId4" Type="http://schemas.openxmlformats.org/officeDocument/2006/relationships/image" Target="../media/image36.png"/><Relationship Id="rId9" Type="http://schemas.openxmlformats.org/officeDocument/2006/relationships/image" Target="../media/image38.png"/><Relationship Id="rId5" Type="http://schemas.openxmlformats.org/officeDocument/2006/relationships/image" Target="../media/image14.png"/><Relationship Id="rId6" Type="http://schemas.openxmlformats.org/officeDocument/2006/relationships/image" Target="../media/image37.png"/><Relationship Id="rId7" Type="http://schemas.openxmlformats.org/officeDocument/2006/relationships/image" Target="../media/image59.png"/><Relationship Id="rId8"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36.png"/><Relationship Id="rId4" Type="http://schemas.openxmlformats.org/officeDocument/2006/relationships/image" Target="../media/image61.png"/><Relationship Id="rId5" Type="http://schemas.openxmlformats.org/officeDocument/2006/relationships/image" Target="../media/image51.png"/><Relationship Id="rId6" Type="http://schemas.openxmlformats.org/officeDocument/2006/relationships/image" Target="../media/image42.png"/><Relationship Id="rId7" Type="http://schemas.openxmlformats.org/officeDocument/2006/relationships/image" Target="../media/image47.png"/><Relationship Id="rId8" Type="http://schemas.openxmlformats.org/officeDocument/2006/relationships/image" Target="../media/image1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41.png"/><Relationship Id="rId4" Type="http://schemas.openxmlformats.org/officeDocument/2006/relationships/image" Target="../media/image54.png"/><Relationship Id="rId5" Type="http://schemas.openxmlformats.org/officeDocument/2006/relationships/image" Target="../media/image1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1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1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50.png"/><Relationship Id="rId4" Type="http://schemas.openxmlformats.org/officeDocument/2006/relationships/image" Target="../media/image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52.png"/><Relationship Id="rId4" Type="http://schemas.openxmlformats.org/officeDocument/2006/relationships/image" Target="../media/image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7.png"/><Relationship Id="rId4" Type="http://schemas.openxmlformats.org/officeDocument/2006/relationships/image" Target="../media/image5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1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0"/>
            <a:ext cx="9144000" cy="376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5" name="Google Shape;55;p13"/>
          <p:cNvSpPr txBox="1"/>
          <p:nvPr/>
        </p:nvSpPr>
        <p:spPr>
          <a:xfrm>
            <a:off x="2327475" y="2562750"/>
            <a:ext cx="4488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Poppins"/>
                <a:ea typeface="Poppins"/>
                <a:cs typeface="Poppins"/>
                <a:sym typeface="Poppins"/>
              </a:rPr>
              <a:t>Introducción a la Orquestación de </a:t>
            </a:r>
            <a:endParaRPr b="1" sz="1900">
              <a:latin typeface="Poppins"/>
              <a:ea typeface="Poppins"/>
              <a:cs typeface="Poppins"/>
              <a:sym typeface="Poppins"/>
            </a:endParaRPr>
          </a:p>
          <a:p>
            <a:pPr indent="0" lvl="0" marL="0" rtl="0" algn="l">
              <a:spcBef>
                <a:spcPts val="0"/>
              </a:spcBef>
              <a:spcAft>
                <a:spcPts val="0"/>
              </a:spcAft>
              <a:buNone/>
            </a:pPr>
            <a:r>
              <a:rPr b="1" lang="es" sz="1900">
                <a:latin typeface="Poppins"/>
                <a:ea typeface="Poppins"/>
                <a:cs typeface="Poppins"/>
                <a:sym typeface="Poppins"/>
              </a:rPr>
              <a:t>Flujos de Datos</a:t>
            </a:r>
            <a:endParaRPr b="1" sz="2400">
              <a:solidFill>
                <a:schemeClr val="accent5"/>
              </a:solidFill>
              <a:latin typeface="Poppins"/>
              <a:ea typeface="Poppins"/>
              <a:cs typeface="Poppins"/>
              <a:sym typeface="Poppins"/>
            </a:endParaRPr>
          </a:p>
        </p:txBody>
      </p:sp>
      <p:pic>
        <p:nvPicPr>
          <p:cNvPr id="56" name="Google Shape;56;p13"/>
          <p:cNvPicPr preferRelativeResize="0"/>
          <p:nvPr/>
        </p:nvPicPr>
        <p:blipFill>
          <a:blip r:embed="rId3">
            <a:alphaModFix/>
          </a:blip>
          <a:stretch>
            <a:fillRect/>
          </a:stretch>
        </p:blipFill>
        <p:spPr>
          <a:xfrm>
            <a:off x="2327475" y="1200125"/>
            <a:ext cx="1246161" cy="1195257"/>
          </a:xfrm>
          <a:prstGeom prst="rect">
            <a:avLst/>
          </a:prstGeom>
          <a:noFill/>
          <a:ln>
            <a:noFill/>
          </a:ln>
        </p:spPr>
      </p:pic>
      <p:sp>
        <p:nvSpPr>
          <p:cNvPr id="57" name="Google Shape;57;p13"/>
          <p:cNvSpPr txBox="1"/>
          <p:nvPr/>
        </p:nvSpPr>
        <p:spPr>
          <a:xfrm>
            <a:off x="3690525" y="889650"/>
            <a:ext cx="31260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700">
                <a:solidFill>
                  <a:srgbClr val="E06666"/>
                </a:solidFill>
                <a:latin typeface="Poppins"/>
                <a:ea typeface="Poppins"/>
                <a:cs typeface="Poppins"/>
                <a:sym typeface="Poppins"/>
              </a:rPr>
              <a:t>Apache </a:t>
            </a:r>
            <a:endParaRPr b="1" sz="3700">
              <a:solidFill>
                <a:srgbClr val="E06666"/>
              </a:solidFill>
              <a:latin typeface="Poppins"/>
              <a:ea typeface="Poppins"/>
              <a:cs typeface="Poppins"/>
              <a:sym typeface="Poppins"/>
            </a:endParaRPr>
          </a:p>
          <a:p>
            <a:pPr indent="0" lvl="0" marL="0" rtl="0" algn="l">
              <a:spcBef>
                <a:spcPts val="0"/>
              </a:spcBef>
              <a:spcAft>
                <a:spcPts val="0"/>
              </a:spcAft>
              <a:buNone/>
            </a:pPr>
            <a:r>
              <a:rPr b="1" lang="es" sz="6300">
                <a:solidFill>
                  <a:schemeClr val="accent5"/>
                </a:solidFill>
                <a:latin typeface="Poppins"/>
                <a:ea typeface="Poppins"/>
                <a:cs typeface="Poppins"/>
                <a:sym typeface="Poppins"/>
              </a:rPr>
              <a:t>Airflow</a:t>
            </a:r>
            <a:r>
              <a:rPr b="1" lang="es" sz="6900">
                <a:solidFill>
                  <a:schemeClr val="accent5"/>
                </a:solidFill>
                <a:latin typeface="Poppins"/>
                <a:ea typeface="Poppins"/>
                <a:cs typeface="Poppins"/>
                <a:sym typeface="Poppins"/>
              </a:rPr>
              <a:t> </a:t>
            </a:r>
            <a:endParaRPr b="1" sz="4800">
              <a:solidFill>
                <a:schemeClr val="accent5"/>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p:nvPr/>
        </p:nvSpPr>
        <p:spPr>
          <a:xfrm>
            <a:off x="0" y="0"/>
            <a:ext cx="4042500" cy="446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0" name="Google Shape;130;p22"/>
          <p:cNvSpPr txBox="1"/>
          <p:nvPr>
            <p:ph type="title"/>
          </p:nvPr>
        </p:nvSpPr>
        <p:spPr>
          <a:xfrm>
            <a:off x="628950" y="986550"/>
            <a:ext cx="8044500" cy="271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sz="3000"/>
              <a:t>¿Por qué necesitamos unificar y orquestar los sistemas de datos?</a:t>
            </a:r>
            <a:endParaRPr b="1" sz="3000"/>
          </a:p>
        </p:txBody>
      </p:sp>
      <p:pic>
        <p:nvPicPr>
          <p:cNvPr id="131" name="Google Shape;131;p22"/>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32" name="Google Shape;132;p22"/>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12"/>
          <p:cNvSpPr txBox="1"/>
          <p:nvPr>
            <p:ph type="title"/>
          </p:nvPr>
        </p:nvSpPr>
        <p:spPr>
          <a:xfrm>
            <a:off x="311700" y="19889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2900"/>
              <a:t>Sensores en Airflow</a:t>
            </a:r>
            <a:endParaRPr b="1" sz="3300"/>
          </a:p>
        </p:txBody>
      </p:sp>
      <p:pic>
        <p:nvPicPr>
          <p:cNvPr id="1250" name="Google Shape;1250;p112"/>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251" name="Google Shape;1251;p112"/>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13"/>
          <p:cNvSpPr/>
          <p:nvPr/>
        </p:nvSpPr>
        <p:spPr>
          <a:xfrm>
            <a:off x="0" y="2501063"/>
            <a:ext cx="9144000" cy="1402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57" name="Google Shape;1257;p113"/>
          <p:cNvSpPr/>
          <p:nvPr/>
        </p:nvSpPr>
        <p:spPr>
          <a:xfrm>
            <a:off x="0" y="888200"/>
            <a:ext cx="9144000" cy="1402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58" name="Google Shape;1258;p113"/>
          <p:cNvSpPr/>
          <p:nvPr/>
        </p:nvSpPr>
        <p:spPr>
          <a:xfrm>
            <a:off x="5049769" y="1097250"/>
            <a:ext cx="1209000" cy="39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chemeClr val="lt1"/>
                </a:solidFill>
                <a:latin typeface="Poppins"/>
                <a:ea typeface="Poppins"/>
                <a:cs typeface="Poppins"/>
                <a:sym typeface="Poppins"/>
              </a:rPr>
              <a:t>Transform_1</a:t>
            </a:r>
            <a:endParaRPr b="1" sz="800">
              <a:solidFill>
                <a:schemeClr val="lt1"/>
              </a:solidFill>
              <a:latin typeface="Poppins"/>
              <a:ea typeface="Poppins"/>
              <a:cs typeface="Poppins"/>
              <a:sym typeface="Poppins"/>
            </a:endParaRPr>
          </a:p>
        </p:txBody>
      </p:sp>
      <p:sp>
        <p:nvSpPr>
          <p:cNvPr id="1259" name="Google Shape;1259;p113"/>
          <p:cNvSpPr/>
          <p:nvPr/>
        </p:nvSpPr>
        <p:spPr>
          <a:xfrm>
            <a:off x="5049785" y="1678686"/>
            <a:ext cx="1209000" cy="39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800">
                <a:solidFill>
                  <a:schemeClr val="lt1"/>
                </a:solidFill>
                <a:latin typeface="Poppins"/>
                <a:ea typeface="Poppins"/>
                <a:cs typeface="Poppins"/>
                <a:sym typeface="Poppins"/>
              </a:rPr>
              <a:t>Transform_</a:t>
            </a:r>
            <a:r>
              <a:rPr b="1" lang="es" sz="800">
                <a:solidFill>
                  <a:schemeClr val="lt1"/>
                </a:solidFill>
                <a:latin typeface="Poppins"/>
                <a:ea typeface="Poppins"/>
                <a:cs typeface="Poppins"/>
                <a:sym typeface="Poppins"/>
              </a:rPr>
              <a:t>2</a:t>
            </a:r>
            <a:endParaRPr b="1" sz="800">
              <a:solidFill>
                <a:schemeClr val="lt1"/>
              </a:solidFill>
              <a:latin typeface="Poppins"/>
              <a:ea typeface="Poppins"/>
              <a:cs typeface="Poppins"/>
              <a:sym typeface="Poppins"/>
            </a:endParaRPr>
          </a:p>
        </p:txBody>
      </p:sp>
      <p:sp>
        <p:nvSpPr>
          <p:cNvPr id="1260" name="Google Shape;1260;p113"/>
          <p:cNvSpPr/>
          <p:nvPr/>
        </p:nvSpPr>
        <p:spPr>
          <a:xfrm>
            <a:off x="6685064" y="1097250"/>
            <a:ext cx="1209000" cy="39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800">
                <a:solidFill>
                  <a:schemeClr val="lt1"/>
                </a:solidFill>
                <a:latin typeface="Poppins"/>
                <a:ea typeface="Poppins"/>
                <a:cs typeface="Poppins"/>
                <a:sym typeface="Poppins"/>
              </a:rPr>
              <a:t>Ingest_1</a:t>
            </a:r>
            <a:endParaRPr b="1" sz="800">
              <a:solidFill>
                <a:schemeClr val="lt1"/>
              </a:solidFill>
              <a:latin typeface="Poppins"/>
              <a:ea typeface="Poppins"/>
              <a:cs typeface="Poppins"/>
              <a:sym typeface="Poppins"/>
            </a:endParaRPr>
          </a:p>
        </p:txBody>
      </p:sp>
      <p:sp>
        <p:nvSpPr>
          <p:cNvPr id="1261" name="Google Shape;1261;p113"/>
          <p:cNvSpPr/>
          <p:nvPr/>
        </p:nvSpPr>
        <p:spPr>
          <a:xfrm>
            <a:off x="3363097" y="2759842"/>
            <a:ext cx="1209000" cy="39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chemeClr val="lt1"/>
                </a:solidFill>
                <a:latin typeface="Poppins"/>
                <a:ea typeface="Poppins"/>
                <a:cs typeface="Poppins"/>
                <a:sym typeface="Poppins"/>
              </a:rPr>
              <a:t>DB_Ventas_Raw</a:t>
            </a:r>
            <a:endParaRPr b="1" sz="800">
              <a:solidFill>
                <a:schemeClr val="lt1"/>
              </a:solidFill>
              <a:latin typeface="Poppins"/>
              <a:ea typeface="Poppins"/>
              <a:cs typeface="Poppins"/>
              <a:sym typeface="Poppins"/>
            </a:endParaRPr>
          </a:p>
        </p:txBody>
      </p:sp>
      <p:sp>
        <p:nvSpPr>
          <p:cNvPr id="1262" name="Google Shape;1262;p113"/>
          <p:cNvSpPr/>
          <p:nvPr/>
        </p:nvSpPr>
        <p:spPr>
          <a:xfrm>
            <a:off x="3362988" y="3260552"/>
            <a:ext cx="1209000" cy="39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chemeClr val="lt1"/>
                </a:solidFill>
                <a:latin typeface="Poppins"/>
                <a:ea typeface="Poppins"/>
                <a:cs typeface="Poppins"/>
                <a:sym typeface="Poppins"/>
              </a:rPr>
              <a:t>MKT_data</a:t>
            </a:r>
            <a:endParaRPr b="1" sz="800">
              <a:solidFill>
                <a:schemeClr val="lt1"/>
              </a:solidFill>
              <a:latin typeface="Poppins"/>
              <a:ea typeface="Poppins"/>
              <a:cs typeface="Poppins"/>
              <a:sym typeface="Poppins"/>
            </a:endParaRPr>
          </a:p>
        </p:txBody>
      </p:sp>
      <p:sp>
        <p:nvSpPr>
          <p:cNvPr id="1263" name="Google Shape;1263;p113"/>
          <p:cNvSpPr/>
          <p:nvPr/>
        </p:nvSpPr>
        <p:spPr>
          <a:xfrm>
            <a:off x="4998255" y="3009675"/>
            <a:ext cx="1209000" cy="39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chemeClr val="lt1"/>
                </a:solidFill>
                <a:latin typeface="Poppins"/>
                <a:ea typeface="Poppins"/>
                <a:cs typeface="Poppins"/>
                <a:sym typeface="Poppins"/>
              </a:rPr>
              <a:t>Join_Transform</a:t>
            </a:r>
            <a:endParaRPr b="1" sz="800">
              <a:solidFill>
                <a:schemeClr val="lt1"/>
              </a:solidFill>
              <a:latin typeface="Poppins"/>
              <a:ea typeface="Poppins"/>
              <a:cs typeface="Poppins"/>
              <a:sym typeface="Poppins"/>
            </a:endParaRPr>
          </a:p>
        </p:txBody>
      </p:sp>
      <p:sp>
        <p:nvSpPr>
          <p:cNvPr id="1264" name="Google Shape;1264;p113"/>
          <p:cNvSpPr/>
          <p:nvPr/>
        </p:nvSpPr>
        <p:spPr>
          <a:xfrm>
            <a:off x="6633412" y="3009936"/>
            <a:ext cx="1209000" cy="39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chemeClr val="lt1"/>
                </a:solidFill>
                <a:latin typeface="Poppins"/>
                <a:ea typeface="Poppins"/>
                <a:cs typeface="Poppins"/>
                <a:sym typeface="Poppins"/>
              </a:rPr>
              <a:t>Ingest</a:t>
            </a:r>
            <a:endParaRPr b="1" sz="800">
              <a:solidFill>
                <a:schemeClr val="lt1"/>
              </a:solidFill>
              <a:latin typeface="Poppins"/>
              <a:ea typeface="Poppins"/>
              <a:cs typeface="Poppins"/>
              <a:sym typeface="Poppins"/>
            </a:endParaRPr>
          </a:p>
        </p:txBody>
      </p:sp>
      <p:cxnSp>
        <p:nvCxnSpPr>
          <p:cNvPr id="1265" name="Google Shape;1265;p113"/>
          <p:cNvCxnSpPr>
            <a:stCxn id="1261" idx="3"/>
            <a:endCxn id="1263" idx="1"/>
          </p:cNvCxnSpPr>
          <p:nvPr/>
        </p:nvCxnSpPr>
        <p:spPr>
          <a:xfrm>
            <a:off x="4572097" y="2959342"/>
            <a:ext cx="426300" cy="249900"/>
          </a:xfrm>
          <a:prstGeom prst="bentConnector3">
            <a:avLst>
              <a:gd fmla="val 49987" name="adj1"/>
            </a:avLst>
          </a:prstGeom>
          <a:noFill/>
          <a:ln cap="flat" cmpd="sng" w="9525">
            <a:solidFill>
              <a:schemeClr val="dk2"/>
            </a:solidFill>
            <a:prstDash val="solid"/>
            <a:round/>
            <a:headEnd len="med" w="med" type="none"/>
            <a:tailEnd len="med" w="med" type="triangle"/>
          </a:ln>
        </p:spPr>
      </p:cxnSp>
      <p:cxnSp>
        <p:nvCxnSpPr>
          <p:cNvPr id="1266" name="Google Shape;1266;p113"/>
          <p:cNvCxnSpPr>
            <a:stCxn id="1262" idx="3"/>
            <a:endCxn id="1263" idx="1"/>
          </p:cNvCxnSpPr>
          <p:nvPr/>
        </p:nvCxnSpPr>
        <p:spPr>
          <a:xfrm flipH="1" rot="10800000">
            <a:off x="4571988" y="3209252"/>
            <a:ext cx="426300" cy="2508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267" name="Google Shape;1267;p113"/>
          <p:cNvCxnSpPr>
            <a:stCxn id="1263" idx="3"/>
            <a:endCxn id="1264" idx="1"/>
          </p:cNvCxnSpPr>
          <p:nvPr/>
        </p:nvCxnSpPr>
        <p:spPr>
          <a:xfrm>
            <a:off x="6207255" y="3209175"/>
            <a:ext cx="426300" cy="600"/>
          </a:xfrm>
          <a:prstGeom prst="bentConnector3">
            <a:avLst>
              <a:gd fmla="val 49987" name="adj1"/>
            </a:avLst>
          </a:prstGeom>
          <a:noFill/>
          <a:ln cap="flat" cmpd="sng" w="9525">
            <a:solidFill>
              <a:schemeClr val="dk2"/>
            </a:solidFill>
            <a:prstDash val="solid"/>
            <a:round/>
            <a:headEnd len="med" w="med" type="none"/>
            <a:tailEnd len="med" w="med" type="triangle"/>
          </a:ln>
        </p:spPr>
      </p:cxnSp>
      <p:pic>
        <p:nvPicPr>
          <p:cNvPr id="1268" name="Google Shape;1268;p113"/>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269" name="Google Shape;1269;p113"/>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
        <p:nvSpPr>
          <p:cNvPr id="1270" name="Google Shape;1270;p113"/>
          <p:cNvSpPr txBox="1"/>
          <p:nvPr>
            <p:ph type="title"/>
          </p:nvPr>
        </p:nvSpPr>
        <p:spPr>
          <a:xfrm>
            <a:off x="314400" y="256625"/>
            <a:ext cx="85152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a:t>ExternalTaskSensor</a:t>
            </a:r>
            <a:endParaRPr b="1"/>
          </a:p>
        </p:txBody>
      </p:sp>
      <p:sp>
        <p:nvSpPr>
          <p:cNvPr id="1271" name="Google Shape;1271;p113"/>
          <p:cNvSpPr/>
          <p:nvPr/>
        </p:nvSpPr>
        <p:spPr>
          <a:xfrm>
            <a:off x="3362988" y="1393157"/>
            <a:ext cx="1209000" cy="39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800">
                <a:solidFill>
                  <a:schemeClr val="lt1"/>
                </a:solidFill>
                <a:latin typeface="Poppins"/>
                <a:ea typeface="Poppins"/>
                <a:cs typeface="Poppins"/>
                <a:sym typeface="Poppins"/>
              </a:rPr>
              <a:t>Extract_DB</a:t>
            </a:r>
            <a:endParaRPr b="1" sz="800">
              <a:solidFill>
                <a:schemeClr val="lt1"/>
              </a:solidFill>
              <a:latin typeface="Poppins"/>
              <a:ea typeface="Poppins"/>
              <a:cs typeface="Poppins"/>
              <a:sym typeface="Poppins"/>
            </a:endParaRPr>
          </a:p>
        </p:txBody>
      </p:sp>
      <p:sp>
        <p:nvSpPr>
          <p:cNvPr id="1272" name="Google Shape;1272;p113"/>
          <p:cNvSpPr/>
          <p:nvPr/>
        </p:nvSpPr>
        <p:spPr>
          <a:xfrm>
            <a:off x="6685078" y="1678686"/>
            <a:ext cx="1209000" cy="39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800">
                <a:solidFill>
                  <a:schemeClr val="lt1"/>
                </a:solidFill>
                <a:latin typeface="Poppins"/>
                <a:ea typeface="Poppins"/>
                <a:cs typeface="Poppins"/>
                <a:sym typeface="Poppins"/>
              </a:rPr>
              <a:t>Ingest_2</a:t>
            </a:r>
            <a:endParaRPr b="1" sz="800">
              <a:solidFill>
                <a:schemeClr val="lt1"/>
              </a:solidFill>
              <a:latin typeface="Poppins"/>
              <a:ea typeface="Poppins"/>
              <a:cs typeface="Poppins"/>
              <a:sym typeface="Poppins"/>
            </a:endParaRPr>
          </a:p>
        </p:txBody>
      </p:sp>
      <p:sp>
        <p:nvSpPr>
          <p:cNvPr id="1273" name="Google Shape;1273;p113"/>
          <p:cNvSpPr txBox="1"/>
          <p:nvPr>
            <p:ph type="title"/>
          </p:nvPr>
        </p:nvSpPr>
        <p:spPr>
          <a:xfrm>
            <a:off x="348675" y="1406888"/>
            <a:ext cx="2273700" cy="4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600"/>
              <a:t>DAG_Ventas</a:t>
            </a:r>
            <a:endParaRPr b="1" sz="1600"/>
          </a:p>
        </p:txBody>
      </p:sp>
      <p:cxnSp>
        <p:nvCxnSpPr>
          <p:cNvPr id="1274" name="Google Shape;1274;p113"/>
          <p:cNvCxnSpPr>
            <a:stCxn id="1271" idx="3"/>
            <a:endCxn id="1258" idx="1"/>
          </p:cNvCxnSpPr>
          <p:nvPr/>
        </p:nvCxnSpPr>
        <p:spPr>
          <a:xfrm flipH="1" rot="10800000">
            <a:off x="4571988" y="1296857"/>
            <a:ext cx="477900" cy="295800"/>
          </a:xfrm>
          <a:prstGeom prst="bentConnector3">
            <a:avLst>
              <a:gd fmla="val 49988" name="adj1"/>
            </a:avLst>
          </a:prstGeom>
          <a:noFill/>
          <a:ln cap="flat" cmpd="sng" w="9525">
            <a:solidFill>
              <a:schemeClr val="dk2"/>
            </a:solidFill>
            <a:prstDash val="solid"/>
            <a:round/>
            <a:headEnd len="med" w="med" type="none"/>
            <a:tailEnd len="med" w="med" type="triangle"/>
          </a:ln>
        </p:spPr>
      </p:cxnSp>
      <p:cxnSp>
        <p:nvCxnSpPr>
          <p:cNvPr id="1275" name="Google Shape;1275;p113"/>
          <p:cNvCxnSpPr>
            <a:stCxn id="1271" idx="3"/>
            <a:endCxn id="1259" idx="1"/>
          </p:cNvCxnSpPr>
          <p:nvPr/>
        </p:nvCxnSpPr>
        <p:spPr>
          <a:xfrm>
            <a:off x="4571988" y="1592657"/>
            <a:ext cx="477900" cy="285600"/>
          </a:xfrm>
          <a:prstGeom prst="bentConnector3">
            <a:avLst>
              <a:gd fmla="val 49989" name="adj1"/>
            </a:avLst>
          </a:prstGeom>
          <a:noFill/>
          <a:ln cap="flat" cmpd="sng" w="9525">
            <a:solidFill>
              <a:schemeClr val="dk2"/>
            </a:solidFill>
            <a:prstDash val="solid"/>
            <a:round/>
            <a:headEnd len="med" w="med" type="none"/>
            <a:tailEnd len="med" w="med" type="triangle"/>
          </a:ln>
        </p:spPr>
      </p:cxnSp>
      <p:cxnSp>
        <p:nvCxnSpPr>
          <p:cNvPr id="1276" name="Google Shape;1276;p113"/>
          <p:cNvCxnSpPr>
            <a:stCxn id="1258" idx="3"/>
            <a:endCxn id="1260" idx="1"/>
          </p:cNvCxnSpPr>
          <p:nvPr/>
        </p:nvCxnSpPr>
        <p:spPr>
          <a:xfrm>
            <a:off x="6258769" y="1296750"/>
            <a:ext cx="426300" cy="600"/>
          </a:xfrm>
          <a:prstGeom prst="bentConnector3">
            <a:avLst>
              <a:gd fmla="val 49999" name="adj1"/>
            </a:avLst>
          </a:prstGeom>
          <a:noFill/>
          <a:ln cap="flat" cmpd="sng" w="9525">
            <a:solidFill>
              <a:schemeClr val="dk2"/>
            </a:solidFill>
            <a:prstDash val="solid"/>
            <a:round/>
            <a:headEnd len="med" w="med" type="none"/>
            <a:tailEnd len="med" w="med" type="triangle"/>
          </a:ln>
        </p:spPr>
      </p:cxnSp>
      <p:cxnSp>
        <p:nvCxnSpPr>
          <p:cNvPr id="1277" name="Google Shape;1277;p113"/>
          <p:cNvCxnSpPr>
            <a:stCxn id="1259" idx="3"/>
            <a:endCxn id="1272" idx="1"/>
          </p:cNvCxnSpPr>
          <p:nvPr/>
        </p:nvCxnSpPr>
        <p:spPr>
          <a:xfrm>
            <a:off x="6258785" y="1878186"/>
            <a:ext cx="426300" cy="600"/>
          </a:xfrm>
          <a:prstGeom prst="bentConnector3">
            <a:avLst>
              <a:gd fmla="val 49999" name="adj1"/>
            </a:avLst>
          </a:prstGeom>
          <a:noFill/>
          <a:ln cap="flat" cmpd="sng" w="9525">
            <a:solidFill>
              <a:schemeClr val="dk2"/>
            </a:solidFill>
            <a:prstDash val="solid"/>
            <a:round/>
            <a:headEnd len="med" w="med" type="none"/>
            <a:tailEnd len="med" w="med" type="triangle"/>
          </a:ln>
        </p:spPr>
      </p:cxnSp>
      <p:sp>
        <p:nvSpPr>
          <p:cNvPr id="1278" name="Google Shape;1278;p113"/>
          <p:cNvSpPr txBox="1"/>
          <p:nvPr>
            <p:ph type="title"/>
          </p:nvPr>
        </p:nvSpPr>
        <p:spPr>
          <a:xfrm>
            <a:off x="348675" y="3008925"/>
            <a:ext cx="2493600" cy="4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600"/>
              <a:t>DAG_Analitica_MKT</a:t>
            </a:r>
            <a:endParaRPr b="1" sz="1600"/>
          </a:p>
        </p:txBody>
      </p:sp>
      <p:cxnSp>
        <p:nvCxnSpPr>
          <p:cNvPr id="1279" name="Google Shape;1279;p113"/>
          <p:cNvCxnSpPr>
            <a:stCxn id="1259" idx="2"/>
            <a:endCxn id="1261" idx="0"/>
          </p:cNvCxnSpPr>
          <p:nvPr/>
        </p:nvCxnSpPr>
        <p:spPr>
          <a:xfrm rot="5400000">
            <a:off x="4469885" y="1575486"/>
            <a:ext cx="682200" cy="1686600"/>
          </a:xfrm>
          <a:prstGeom prst="bentConnector3">
            <a:avLst>
              <a:gd fmla="val 49997" name="adj1"/>
            </a:avLst>
          </a:prstGeom>
          <a:noFill/>
          <a:ln cap="flat" cmpd="sng" w="19050">
            <a:solidFill>
              <a:schemeClr val="accent1"/>
            </a:solidFill>
            <a:prstDash val="dash"/>
            <a:round/>
            <a:headEnd len="med" w="med" type="none"/>
            <a:tailEnd len="med" w="med" type="stealth"/>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2900"/>
              <a:t>Vamos al código</a:t>
            </a:r>
            <a:endParaRPr b="1" sz="3300"/>
          </a:p>
        </p:txBody>
      </p:sp>
      <p:pic>
        <p:nvPicPr>
          <p:cNvPr id="1285" name="Google Shape;1285;p114"/>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286" name="Google Shape;1286;p114"/>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15"/>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16"/>
          <p:cNvSpPr txBox="1"/>
          <p:nvPr>
            <p:ph type="title"/>
          </p:nvPr>
        </p:nvSpPr>
        <p:spPr>
          <a:xfrm>
            <a:off x="311700" y="19889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2900"/>
              <a:t>Branch Operator</a:t>
            </a:r>
            <a:endParaRPr b="1" sz="3300"/>
          </a:p>
        </p:txBody>
      </p:sp>
      <p:sp>
        <p:nvSpPr>
          <p:cNvPr id="1297" name="Google Shape;1297;p116"/>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1298" name="Google Shape;1298;p116"/>
          <p:cNvPicPr preferRelativeResize="0"/>
          <p:nvPr/>
        </p:nvPicPr>
        <p:blipFill>
          <a:blip r:embed="rId3">
            <a:alphaModFix/>
          </a:blip>
          <a:stretch>
            <a:fillRect/>
          </a:stretch>
        </p:blipFill>
        <p:spPr>
          <a:xfrm>
            <a:off x="204425" y="4610975"/>
            <a:ext cx="401850" cy="401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17"/>
          <p:cNvSpPr txBox="1"/>
          <p:nvPr>
            <p:ph type="title"/>
          </p:nvPr>
        </p:nvSpPr>
        <p:spPr>
          <a:xfrm>
            <a:off x="4427950" y="1490825"/>
            <a:ext cx="44712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2000"/>
              <a:t>BranchPythonOperator</a:t>
            </a:r>
            <a:endParaRPr b="1" sz="2000"/>
          </a:p>
        </p:txBody>
      </p:sp>
      <p:sp>
        <p:nvSpPr>
          <p:cNvPr id="1304" name="Google Shape;1304;p117"/>
          <p:cNvSpPr txBox="1"/>
          <p:nvPr>
            <p:ph idx="1" type="body"/>
          </p:nvPr>
        </p:nvSpPr>
        <p:spPr>
          <a:xfrm>
            <a:off x="4427950" y="1969025"/>
            <a:ext cx="4390200" cy="110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s" sz="900"/>
              <a:t>Es un operador en Apache Airflow que permite tomar decisiones en tiempo de ejecución dentro de un DAG (Grafo Acíclico Dirigido). Este operador se utiliza para crear ramificaciones en el flujo de tareas basándose en el resultado de una función Python. Dependiendo del resultado de esta función, el flujo del DAG puede dirigirse por diferentes caminos.</a:t>
            </a:r>
            <a:endParaRPr sz="900"/>
          </a:p>
        </p:txBody>
      </p:sp>
      <p:pic>
        <p:nvPicPr>
          <p:cNvPr id="1305" name="Google Shape;1305;p117"/>
          <p:cNvPicPr preferRelativeResize="0"/>
          <p:nvPr/>
        </p:nvPicPr>
        <p:blipFill>
          <a:blip r:embed="rId3">
            <a:alphaModFix/>
          </a:blip>
          <a:stretch>
            <a:fillRect/>
          </a:stretch>
        </p:blipFill>
        <p:spPr>
          <a:xfrm>
            <a:off x="446275" y="206425"/>
            <a:ext cx="3665278" cy="4277202"/>
          </a:xfrm>
          <a:prstGeom prst="rect">
            <a:avLst/>
          </a:prstGeom>
          <a:noFill/>
          <a:ln>
            <a:noFill/>
          </a:ln>
        </p:spPr>
      </p:pic>
      <p:sp>
        <p:nvSpPr>
          <p:cNvPr id="1306" name="Google Shape;1306;p117"/>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1307" name="Google Shape;1307;p117"/>
          <p:cNvPicPr preferRelativeResize="0"/>
          <p:nvPr/>
        </p:nvPicPr>
        <p:blipFill>
          <a:blip r:embed="rId4">
            <a:alphaModFix/>
          </a:blip>
          <a:stretch>
            <a:fillRect/>
          </a:stretch>
        </p:blipFill>
        <p:spPr>
          <a:xfrm>
            <a:off x="204425" y="4610975"/>
            <a:ext cx="401850" cy="401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2900"/>
              <a:t>Vamos al código</a:t>
            </a:r>
            <a:endParaRPr b="1" sz="3300"/>
          </a:p>
        </p:txBody>
      </p:sp>
      <p:sp>
        <p:nvSpPr>
          <p:cNvPr id="1313" name="Google Shape;1313;p118"/>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1314" name="Google Shape;1314;p118"/>
          <p:cNvPicPr preferRelativeResize="0"/>
          <p:nvPr/>
        </p:nvPicPr>
        <p:blipFill>
          <a:blip r:embed="rId3">
            <a:alphaModFix/>
          </a:blip>
          <a:stretch>
            <a:fillRect/>
          </a:stretch>
        </p:blipFill>
        <p:spPr>
          <a:xfrm>
            <a:off x="204425" y="4610975"/>
            <a:ext cx="401850" cy="401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19"/>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20"/>
          <p:cNvSpPr txBox="1"/>
          <p:nvPr>
            <p:ph idx="1" type="body"/>
          </p:nvPr>
        </p:nvSpPr>
        <p:spPr>
          <a:xfrm>
            <a:off x="2130450" y="2757600"/>
            <a:ext cx="5052300" cy="140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a:t>En resumen, Airflow no solo ofrece programación y ejecución eficientes de DAG, sino que también proporciona herramientas integrales de monitoreo y manejo de fallas a través de su interfaz web, permitiendo a los usuarios comprender, depurar y mejorar continuamente sus canalizaciones de manera efectiva.</a:t>
            </a:r>
            <a:endParaRPr/>
          </a:p>
        </p:txBody>
      </p:sp>
      <p:pic>
        <p:nvPicPr>
          <p:cNvPr id="1325" name="Google Shape;1325;p120"/>
          <p:cNvPicPr preferRelativeResize="0"/>
          <p:nvPr/>
        </p:nvPicPr>
        <p:blipFill>
          <a:blip r:embed="rId3">
            <a:alphaModFix/>
          </a:blip>
          <a:stretch>
            <a:fillRect/>
          </a:stretch>
        </p:blipFill>
        <p:spPr>
          <a:xfrm>
            <a:off x="2130450" y="620388"/>
            <a:ext cx="5052301" cy="21372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p:nvPr/>
        </p:nvSpPr>
        <p:spPr>
          <a:xfrm>
            <a:off x="1760400" y="126025"/>
            <a:ext cx="7383900" cy="877200"/>
          </a:xfrm>
          <a:prstGeom prst="rect">
            <a:avLst/>
          </a:prstGeom>
          <a:solidFill>
            <a:srgbClr val="D5A6B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200">
              <a:latin typeface="Poppins"/>
              <a:ea typeface="Poppins"/>
              <a:cs typeface="Poppins"/>
              <a:sym typeface="Poppins"/>
            </a:endParaRPr>
          </a:p>
        </p:txBody>
      </p:sp>
      <p:sp>
        <p:nvSpPr>
          <p:cNvPr id="143" name="Google Shape;143;p24"/>
          <p:cNvSpPr/>
          <p:nvPr/>
        </p:nvSpPr>
        <p:spPr>
          <a:xfrm>
            <a:off x="0" y="126025"/>
            <a:ext cx="1760400" cy="3397200"/>
          </a:xfrm>
          <a:prstGeom prst="rect">
            <a:avLst/>
          </a:prstGeom>
          <a:solidFill>
            <a:srgbClr val="D9EAD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1200">
                <a:latin typeface="Poppins"/>
                <a:ea typeface="Poppins"/>
                <a:cs typeface="Poppins"/>
                <a:sym typeface="Poppins"/>
              </a:rPr>
              <a:t>Source Data</a:t>
            </a:r>
            <a:endParaRPr b="1" sz="1200">
              <a:latin typeface="Poppins"/>
              <a:ea typeface="Poppins"/>
              <a:cs typeface="Poppins"/>
              <a:sym typeface="Poppins"/>
            </a:endParaRPr>
          </a:p>
        </p:txBody>
      </p:sp>
      <p:sp>
        <p:nvSpPr>
          <p:cNvPr id="144" name="Google Shape;144;p24"/>
          <p:cNvSpPr/>
          <p:nvPr/>
        </p:nvSpPr>
        <p:spPr>
          <a:xfrm>
            <a:off x="1760537" y="1003200"/>
            <a:ext cx="4077000" cy="2520000"/>
          </a:xfrm>
          <a:prstGeom prst="rect">
            <a:avLst/>
          </a:prstGeom>
          <a:solidFill>
            <a:srgbClr val="D0E0E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1200">
                <a:latin typeface="Poppins"/>
                <a:ea typeface="Poppins"/>
                <a:cs typeface="Poppins"/>
                <a:sym typeface="Poppins"/>
              </a:rPr>
              <a:t>Data Ingestion and Data Engineering</a:t>
            </a:r>
            <a:endParaRPr b="1" sz="1200">
              <a:latin typeface="Poppins"/>
              <a:ea typeface="Poppins"/>
              <a:cs typeface="Poppins"/>
              <a:sym typeface="Poppins"/>
            </a:endParaRPr>
          </a:p>
        </p:txBody>
      </p:sp>
      <p:sp>
        <p:nvSpPr>
          <p:cNvPr id="145" name="Google Shape;145;p24"/>
          <p:cNvSpPr/>
          <p:nvPr/>
        </p:nvSpPr>
        <p:spPr>
          <a:xfrm>
            <a:off x="5837525" y="1003200"/>
            <a:ext cx="1449900" cy="2520000"/>
          </a:xfrm>
          <a:prstGeom prst="rect">
            <a:avLst/>
          </a:prstGeom>
          <a:solidFill>
            <a:srgbClr val="C9DAF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1200">
                <a:latin typeface="Poppins"/>
                <a:ea typeface="Poppins"/>
                <a:cs typeface="Poppins"/>
                <a:sym typeface="Poppins"/>
              </a:rPr>
              <a:t>Data Analytics &amp; Science</a:t>
            </a:r>
            <a:endParaRPr b="1" sz="1200">
              <a:latin typeface="Poppins"/>
              <a:ea typeface="Poppins"/>
              <a:cs typeface="Poppins"/>
              <a:sym typeface="Poppins"/>
            </a:endParaRPr>
          </a:p>
        </p:txBody>
      </p:sp>
      <p:sp>
        <p:nvSpPr>
          <p:cNvPr id="146" name="Google Shape;146;p24"/>
          <p:cNvSpPr/>
          <p:nvPr/>
        </p:nvSpPr>
        <p:spPr>
          <a:xfrm>
            <a:off x="7287425" y="1003200"/>
            <a:ext cx="1856700" cy="2520000"/>
          </a:xfrm>
          <a:prstGeom prst="rect">
            <a:avLst/>
          </a:prstGeom>
          <a:solidFill>
            <a:srgbClr val="CFE2F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s" sz="1200">
                <a:latin typeface="Poppins"/>
                <a:ea typeface="Poppins"/>
                <a:cs typeface="Poppins"/>
                <a:sym typeface="Poppins"/>
              </a:rPr>
              <a:t>Business Users</a:t>
            </a:r>
            <a:endParaRPr b="1" sz="1200">
              <a:latin typeface="Poppins"/>
              <a:ea typeface="Poppins"/>
              <a:cs typeface="Poppins"/>
              <a:sym typeface="Poppins"/>
            </a:endParaRPr>
          </a:p>
        </p:txBody>
      </p:sp>
      <p:sp>
        <p:nvSpPr>
          <p:cNvPr id="147" name="Google Shape;147;p24"/>
          <p:cNvSpPr/>
          <p:nvPr/>
        </p:nvSpPr>
        <p:spPr>
          <a:xfrm>
            <a:off x="1874575" y="1373550"/>
            <a:ext cx="3838200" cy="13392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lang="es" sz="900">
                <a:solidFill>
                  <a:schemeClr val="dk1"/>
                </a:solidFill>
                <a:latin typeface="Poppins"/>
                <a:ea typeface="Poppins"/>
                <a:cs typeface="Poppins"/>
                <a:sym typeface="Poppins"/>
              </a:rPr>
              <a:t>Almacenamiento</a:t>
            </a:r>
            <a:endParaRPr b="1" sz="900">
              <a:solidFill>
                <a:schemeClr val="dk1"/>
              </a:solidFill>
              <a:latin typeface="Poppins"/>
              <a:ea typeface="Poppins"/>
              <a:cs typeface="Poppins"/>
              <a:sym typeface="Poppins"/>
            </a:endParaRPr>
          </a:p>
        </p:txBody>
      </p:sp>
      <p:sp>
        <p:nvSpPr>
          <p:cNvPr id="148" name="Google Shape;148;p24"/>
          <p:cNvSpPr/>
          <p:nvPr/>
        </p:nvSpPr>
        <p:spPr>
          <a:xfrm>
            <a:off x="2012632" y="1717600"/>
            <a:ext cx="965100" cy="610800"/>
          </a:xfrm>
          <a:prstGeom prst="roundRect">
            <a:avLst>
              <a:gd fmla="val 16667" name="adj"/>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900">
                <a:solidFill>
                  <a:schemeClr val="dk1"/>
                </a:solidFill>
                <a:latin typeface="Poppins"/>
                <a:ea typeface="Poppins"/>
                <a:cs typeface="Poppins"/>
                <a:sym typeface="Poppins"/>
              </a:rPr>
              <a:t>Carga</a:t>
            </a:r>
            <a:endParaRPr b="1" sz="900">
              <a:solidFill>
                <a:schemeClr val="dk1"/>
              </a:solidFill>
              <a:latin typeface="Poppins"/>
              <a:ea typeface="Poppins"/>
              <a:cs typeface="Poppins"/>
              <a:sym typeface="Poppins"/>
            </a:endParaRPr>
          </a:p>
        </p:txBody>
      </p:sp>
      <p:sp>
        <p:nvSpPr>
          <p:cNvPr id="149" name="Google Shape;149;p24"/>
          <p:cNvSpPr/>
          <p:nvPr/>
        </p:nvSpPr>
        <p:spPr>
          <a:xfrm>
            <a:off x="3144092" y="1717600"/>
            <a:ext cx="1296300" cy="610800"/>
          </a:xfrm>
          <a:prstGeom prst="roundRect">
            <a:avLst>
              <a:gd fmla="val 16667" name="adj"/>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900">
                <a:solidFill>
                  <a:schemeClr val="dk1"/>
                </a:solidFill>
                <a:latin typeface="Poppins"/>
                <a:ea typeface="Poppins"/>
                <a:cs typeface="Poppins"/>
                <a:sym typeface="Poppins"/>
              </a:rPr>
              <a:t>Transformación</a:t>
            </a:r>
            <a:endParaRPr b="1" sz="900">
              <a:solidFill>
                <a:schemeClr val="dk1"/>
              </a:solidFill>
              <a:latin typeface="Poppins"/>
              <a:ea typeface="Poppins"/>
              <a:cs typeface="Poppins"/>
              <a:sym typeface="Poppins"/>
            </a:endParaRPr>
          </a:p>
        </p:txBody>
      </p:sp>
      <p:sp>
        <p:nvSpPr>
          <p:cNvPr id="150" name="Google Shape;150;p24"/>
          <p:cNvSpPr/>
          <p:nvPr/>
        </p:nvSpPr>
        <p:spPr>
          <a:xfrm>
            <a:off x="4606603" y="1717600"/>
            <a:ext cx="965100" cy="610800"/>
          </a:xfrm>
          <a:prstGeom prst="roundRect">
            <a:avLst>
              <a:gd fmla="val 16667" name="adj"/>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900">
                <a:solidFill>
                  <a:schemeClr val="dk1"/>
                </a:solidFill>
                <a:latin typeface="Poppins"/>
                <a:ea typeface="Poppins"/>
                <a:cs typeface="Poppins"/>
                <a:sym typeface="Poppins"/>
              </a:rPr>
              <a:t>Servicio</a:t>
            </a:r>
            <a:endParaRPr b="1" sz="900">
              <a:solidFill>
                <a:schemeClr val="dk1"/>
              </a:solidFill>
              <a:latin typeface="Poppins"/>
              <a:ea typeface="Poppins"/>
              <a:cs typeface="Poppins"/>
              <a:sym typeface="Poppins"/>
            </a:endParaRPr>
          </a:p>
        </p:txBody>
      </p:sp>
      <p:sp>
        <p:nvSpPr>
          <p:cNvPr id="151" name="Google Shape;151;p24"/>
          <p:cNvSpPr/>
          <p:nvPr/>
        </p:nvSpPr>
        <p:spPr>
          <a:xfrm>
            <a:off x="1874575" y="595524"/>
            <a:ext cx="1554000" cy="2577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latin typeface="Poppins"/>
                <a:ea typeface="Poppins"/>
                <a:cs typeface="Poppins"/>
                <a:sym typeface="Poppins"/>
              </a:rPr>
              <a:t>CI/CD</a:t>
            </a:r>
            <a:endParaRPr b="1" sz="1000">
              <a:latin typeface="Poppins"/>
              <a:ea typeface="Poppins"/>
              <a:cs typeface="Poppins"/>
              <a:sym typeface="Poppins"/>
            </a:endParaRPr>
          </a:p>
        </p:txBody>
      </p:sp>
      <p:sp>
        <p:nvSpPr>
          <p:cNvPr id="152" name="Google Shape;152;p24"/>
          <p:cNvSpPr/>
          <p:nvPr/>
        </p:nvSpPr>
        <p:spPr>
          <a:xfrm>
            <a:off x="1874674" y="242500"/>
            <a:ext cx="6900900" cy="2577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latin typeface="Poppins"/>
                <a:ea typeface="Poppins"/>
                <a:cs typeface="Poppins"/>
                <a:sym typeface="Poppins"/>
              </a:rPr>
              <a:t>DataOps</a:t>
            </a:r>
            <a:endParaRPr b="1" sz="1000">
              <a:latin typeface="Poppins"/>
              <a:ea typeface="Poppins"/>
              <a:cs typeface="Poppins"/>
              <a:sym typeface="Poppins"/>
            </a:endParaRPr>
          </a:p>
        </p:txBody>
      </p:sp>
      <p:sp>
        <p:nvSpPr>
          <p:cNvPr id="153" name="Google Shape;153;p24"/>
          <p:cNvSpPr/>
          <p:nvPr/>
        </p:nvSpPr>
        <p:spPr>
          <a:xfrm>
            <a:off x="5451743" y="595524"/>
            <a:ext cx="1554000" cy="2577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latin typeface="Poppins"/>
                <a:ea typeface="Poppins"/>
                <a:cs typeface="Poppins"/>
                <a:sym typeface="Poppins"/>
              </a:rPr>
              <a:t>Testing</a:t>
            </a:r>
            <a:endParaRPr b="1" sz="1000">
              <a:latin typeface="Poppins"/>
              <a:ea typeface="Poppins"/>
              <a:cs typeface="Poppins"/>
              <a:sym typeface="Poppins"/>
            </a:endParaRPr>
          </a:p>
        </p:txBody>
      </p:sp>
      <p:sp>
        <p:nvSpPr>
          <p:cNvPr id="154" name="Google Shape;154;p24"/>
          <p:cNvSpPr/>
          <p:nvPr/>
        </p:nvSpPr>
        <p:spPr>
          <a:xfrm>
            <a:off x="3682148" y="595524"/>
            <a:ext cx="1554000" cy="257700"/>
          </a:xfrm>
          <a:prstGeom prst="roundRect">
            <a:avLst>
              <a:gd fmla="val 16667" name="adj"/>
            </a:avLst>
          </a:prstGeom>
          <a:solidFill>
            <a:schemeClr val="accen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Orchestration</a:t>
            </a:r>
            <a:endParaRPr b="1" sz="1000">
              <a:solidFill>
                <a:schemeClr val="lt1"/>
              </a:solidFill>
              <a:latin typeface="Poppins"/>
              <a:ea typeface="Poppins"/>
              <a:cs typeface="Poppins"/>
              <a:sym typeface="Poppins"/>
            </a:endParaRPr>
          </a:p>
        </p:txBody>
      </p:sp>
      <p:sp>
        <p:nvSpPr>
          <p:cNvPr id="155" name="Google Shape;155;p24"/>
          <p:cNvSpPr/>
          <p:nvPr/>
        </p:nvSpPr>
        <p:spPr>
          <a:xfrm>
            <a:off x="324751" y="1717600"/>
            <a:ext cx="1085700" cy="610800"/>
          </a:xfrm>
          <a:prstGeom prst="roundRect">
            <a:avLst>
              <a:gd fmla="val 16667" name="adj"/>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900">
                <a:solidFill>
                  <a:schemeClr val="dk1"/>
                </a:solidFill>
                <a:latin typeface="Poppins"/>
                <a:ea typeface="Poppins"/>
                <a:cs typeface="Poppins"/>
                <a:sym typeface="Poppins"/>
              </a:rPr>
              <a:t>Generación</a:t>
            </a:r>
            <a:endParaRPr b="1" sz="900">
              <a:solidFill>
                <a:schemeClr val="dk1"/>
              </a:solidFill>
              <a:latin typeface="Poppins"/>
              <a:ea typeface="Poppins"/>
              <a:cs typeface="Poppins"/>
              <a:sym typeface="Poppins"/>
            </a:endParaRPr>
          </a:p>
        </p:txBody>
      </p:sp>
      <p:sp>
        <p:nvSpPr>
          <p:cNvPr id="156" name="Google Shape;156;p24"/>
          <p:cNvSpPr/>
          <p:nvPr/>
        </p:nvSpPr>
        <p:spPr>
          <a:xfrm>
            <a:off x="6026914" y="1241025"/>
            <a:ext cx="1085700" cy="610800"/>
          </a:xfrm>
          <a:prstGeom prst="roundRect">
            <a:avLst>
              <a:gd fmla="val 16667" name="adj"/>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900">
                <a:solidFill>
                  <a:schemeClr val="dk1"/>
                </a:solidFill>
                <a:latin typeface="Poppins"/>
                <a:ea typeface="Poppins"/>
                <a:cs typeface="Poppins"/>
                <a:sym typeface="Poppins"/>
              </a:rPr>
              <a:t>Machine Learning</a:t>
            </a:r>
            <a:endParaRPr b="1" sz="900">
              <a:solidFill>
                <a:schemeClr val="dk1"/>
              </a:solidFill>
              <a:latin typeface="Poppins"/>
              <a:ea typeface="Poppins"/>
              <a:cs typeface="Poppins"/>
              <a:sym typeface="Poppins"/>
            </a:endParaRPr>
          </a:p>
        </p:txBody>
      </p:sp>
      <p:sp>
        <p:nvSpPr>
          <p:cNvPr id="157" name="Google Shape;157;p24"/>
          <p:cNvSpPr/>
          <p:nvPr/>
        </p:nvSpPr>
        <p:spPr>
          <a:xfrm>
            <a:off x="7689794" y="1737750"/>
            <a:ext cx="1085700" cy="610800"/>
          </a:xfrm>
          <a:prstGeom prst="roundRect">
            <a:avLst>
              <a:gd fmla="val 16667" name="adj"/>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900">
                <a:solidFill>
                  <a:schemeClr val="dk1"/>
                </a:solidFill>
                <a:latin typeface="Poppins"/>
                <a:ea typeface="Poppins"/>
                <a:cs typeface="Poppins"/>
                <a:sym typeface="Poppins"/>
              </a:rPr>
              <a:t>Reporting</a:t>
            </a:r>
            <a:endParaRPr b="1" sz="900">
              <a:solidFill>
                <a:schemeClr val="dk1"/>
              </a:solidFill>
              <a:latin typeface="Poppins"/>
              <a:ea typeface="Poppins"/>
              <a:cs typeface="Poppins"/>
              <a:sym typeface="Poppins"/>
            </a:endParaRPr>
          </a:p>
        </p:txBody>
      </p:sp>
      <p:cxnSp>
        <p:nvCxnSpPr>
          <p:cNvPr id="158" name="Google Shape;158;p24"/>
          <p:cNvCxnSpPr>
            <a:stCxn id="155" idx="3"/>
            <a:endCxn id="148" idx="1"/>
          </p:cNvCxnSpPr>
          <p:nvPr/>
        </p:nvCxnSpPr>
        <p:spPr>
          <a:xfrm>
            <a:off x="1410451" y="2023000"/>
            <a:ext cx="602100" cy="0"/>
          </a:xfrm>
          <a:prstGeom prst="straightConnector1">
            <a:avLst/>
          </a:prstGeom>
          <a:noFill/>
          <a:ln cap="flat" cmpd="sng" w="9525">
            <a:solidFill>
              <a:srgbClr val="595959"/>
            </a:solidFill>
            <a:prstDash val="solid"/>
            <a:round/>
            <a:headEnd len="med" w="med" type="none"/>
            <a:tailEnd len="med" w="med" type="triangle"/>
          </a:ln>
        </p:spPr>
      </p:cxnSp>
      <p:cxnSp>
        <p:nvCxnSpPr>
          <p:cNvPr id="159" name="Google Shape;159;p24"/>
          <p:cNvCxnSpPr>
            <a:endCxn id="149" idx="1"/>
          </p:cNvCxnSpPr>
          <p:nvPr/>
        </p:nvCxnSpPr>
        <p:spPr>
          <a:xfrm>
            <a:off x="2977592" y="2023000"/>
            <a:ext cx="166500" cy="0"/>
          </a:xfrm>
          <a:prstGeom prst="straightConnector1">
            <a:avLst/>
          </a:prstGeom>
          <a:noFill/>
          <a:ln cap="flat" cmpd="sng" w="9525">
            <a:solidFill>
              <a:srgbClr val="595959"/>
            </a:solidFill>
            <a:prstDash val="solid"/>
            <a:round/>
            <a:headEnd len="med" w="med" type="none"/>
            <a:tailEnd len="med" w="med" type="triangle"/>
          </a:ln>
        </p:spPr>
      </p:cxnSp>
      <p:cxnSp>
        <p:nvCxnSpPr>
          <p:cNvPr id="160" name="Google Shape;160;p24"/>
          <p:cNvCxnSpPr>
            <a:endCxn id="150" idx="1"/>
          </p:cNvCxnSpPr>
          <p:nvPr/>
        </p:nvCxnSpPr>
        <p:spPr>
          <a:xfrm>
            <a:off x="4440103" y="2023000"/>
            <a:ext cx="166500" cy="0"/>
          </a:xfrm>
          <a:prstGeom prst="straightConnector1">
            <a:avLst/>
          </a:prstGeom>
          <a:noFill/>
          <a:ln cap="flat" cmpd="sng" w="9525">
            <a:solidFill>
              <a:srgbClr val="595959"/>
            </a:solidFill>
            <a:prstDash val="solid"/>
            <a:round/>
            <a:headEnd len="med" w="med" type="none"/>
            <a:tailEnd len="med" w="med" type="triangle"/>
          </a:ln>
        </p:spPr>
      </p:cxnSp>
      <p:cxnSp>
        <p:nvCxnSpPr>
          <p:cNvPr id="161" name="Google Shape;161;p24"/>
          <p:cNvCxnSpPr>
            <a:stCxn id="147" idx="3"/>
            <a:endCxn id="157" idx="1"/>
          </p:cNvCxnSpPr>
          <p:nvPr/>
        </p:nvCxnSpPr>
        <p:spPr>
          <a:xfrm>
            <a:off x="5712775" y="2043150"/>
            <a:ext cx="1977000" cy="0"/>
          </a:xfrm>
          <a:prstGeom prst="straightConnector1">
            <a:avLst/>
          </a:prstGeom>
          <a:noFill/>
          <a:ln cap="flat" cmpd="sng" w="9525">
            <a:solidFill>
              <a:srgbClr val="595959"/>
            </a:solidFill>
            <a:prstDash val="solid"/>
            <a:round/>
            <a:headEnd len="med" w="med" type="none"/>
            <a:tailEnd len="med" w="med" type="triangle"/>
          </a:ln>
        </p:spPr>
      </p:cxnSp>
      <p:sp>
        <p:nvSpPr>
          <p:cNvPr id="162" name="Google Shape;162;p24"/>
          <p:cNvSpPr/>
          <p:nvPr/>
        </p:nvSpPr>
        <p:spPr>
          <a:xfrm>
            <a:off x="7221365" y="595524"/>
            <a:ext cx="1554000" cy="2577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latin typeface="Poppins"/>
                <a:ea typeface="Poppins"/>
                <a:cs typeface="Poppins"/>
                <a:sym typeface="Poppins"/>
              </a:rPr>
              <a:t>Monitoring</a:t>
            </a:r>
            <a:endParaRPr b="1" sz="1000">
              <a:latin typeface="Poppins"/>
              <a:ea typeface="Poppins"/>
              <a:cs typeface="Poppins"/>
              <a:sym typeface="Poppins"/>
            </a:endParaRPr>
          </a:p>
        </p:txBody>
      </p:sp>
      <p:sp>
        <p:nvSpPr>
          <p:cNvPr id="163" name="Google Shape;163;p24"/>
          <p:cNvSpPr/>
          <p:nvPr/>
        </p:nvSpPr>
        <p:spPr>
          <a:xfrm>
            <a:off x="6026919" y="2234475"/>
            <a:ext cx="1085700" cy="610800"/>
          </a:xfrm>
          <a:prstGeom prst="roundRect">
            <a:avLst>
              <a:gd fmla="val 16667" name="adj"/>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900">
                <a:solidFill>
                  <a:schemeClr val="dk1"/>
                </a:solidFill>
                <a:latin typeface="Poppins"/>
                <a:ea typeface="Poppins"/>
                <a:cs typeface="Poppins"/>
                <a:sym typeface="Poppins"/>
              </a:rPr>
              <a:t>Analítica</a:t>
            </a:r>
            <a:endParaRPr b="1" sz="900">
              <a:solidFill>
                <a:schemeClr val="dk1"/>
              </a:solidFill>
              <a:latin typeface="Poppins"/>
              <a:ea typeface="Poppins"/>
              <a:cs typeface="Poppins"/>
              <a:sym typeface="Poppins"/>
            </a:endParaRPr>
          </a:p>
        </p:txBody>
      </p:sp>
      <p:cxnSp>
        <p:nvCxnSpPr>
          <p:cNvPr id="164" name="Google Shape;164;p24"/>
          <p:cNvCxnSpPr>
            <a:stCxn id="147" idx="3"/>
            <a:endCxn id="156" idx="1"/>
          </p:cNvCxnSpPr>
          <p:nvPr/>
        </p:nvCxnSpPr>
        <p:spPr>
          <a:xfrm flipH="1" rot="10800000">
            <a:off x="5712775" y="1546350"/>
            <a:ext cx="314100" cy="496800"/>
          </a:xfrm>
          <a:prstGeom prst="bentConnector3">
            <a:avLst>
              <a:gd fmla="val 50006" name="adj1"/>
            </a:avLst>
          </a:prstGeom>
          <a:noFill/>
          <a:ln cap="flat" cmpd="sng" w="9525">
            <a:solidFill>
              <a:srgbClr val="595959"/>
            </a:solidFill>
            <a:prstDash val="solid"/>
            <a:round/>
            <a:headEnd len="med" w="med" type="none"/>
            <a:tailEnd len="med" w="med" type="triangle"/>
          </a:ln>
        </p:spPr>
      </p:cxnSp>
      <p:cxnSp>
        <p:nvCxnSpPr>
          <p:cNvPr id="165" name="Google Shape;165;p24"/>
          <p:cNvCxnSpPr>
            <a:stCxn id="147" idx="3"/>
            <a:endCxn id="163" idx="1"/>
          </p:cNvCxnSpPr>
          <p:nvPr/>
        </p:nvCxnSpPr>
        <p:spPr>
          <a:xfrm>
            <a:off x="5712775" y="2043150"/>
            <a:ext cx="314100" cy="496800"/>
          </a:xfrm>
          <a:prstGeom prst="bentConnector3">
            <a:avLst>
              <a:gd fmla="val 50007" name="adj1"/>
            </a:avLst>
          </a:prstGeom>
          <a:noFill/>
          <a:ln cap="flat" cmpd="sng" w="9525">
            <a:solidFill>
              <a:srgbClr val="595959"/>
            </a:solidFill>
            <a:prstDash val="solid"/>
            <a:round/>
            <a:headEnd len="med" w="med" type="none"/>
            <a:tailEnd len="med" w="med" type="triangle"/>
          </a:ln>
        </p:spPr>
      </p:cxnSp>
      <p:cxnSp>
        <p:nvCxnSpPr>
          <p:cNvPr id="166" name="Google Shape;166;p24"/>
          <p:cNvCxnSpPr>
            <a:stCxn id="156" idx="3"/>
            <a:endCxn id="157" idx="1"/>
          </p:cNvCxnSpPr>
          <p:nvPr/>
        </p:nvCxnSpPr>
        <p:spPr>
          <a:xfrm>
            <a:off x="7112614" y="1546425"/>
            <a:ext cx="577200" cy="496800"/>
          </a:xfrm>
          <a:prstGeom prst="bentConnector3">
            <a:avLst>
              <a:gd fmla="val 49998" name="adj1"/>
            </a:avLst>
          </a:prstGeom>
          <a:noFill/>
          <a:ln cap="flat" cmpd="sng" w="9525">
            <a:solidFill>
              <a:srgbClr val="595959"/>
            </a:solidFill>
            <a:prstDash val="solid"/>
            <a:round/>
            <a:headEnd len="med" w="med" type="none"/>
            <a:tailEnd len="med" w="med" type="triangle"/>
          </a:ln>
        </p:spPr>
      </p:cxnSp>
      <p:cxnSp>
        <p:nvCxnSpPr>
          <p:cNvPr id="167" name="Google Shape;167;p24"/>
          <p:cNvCxnSpPr>
            <a:stCxn id="163" idx="3"/>
            <a:endCxn id="157" idx="1"/>
          </p:cNvCxnSpPr>
          <p:nvPr/>
        </p:nvCxnSpPr>
        <p:spPr>
          <a:xfrm flipH="1" rot="10800000">
            <a:off x="7112619" y="2043075"/>
            <a:ext cx="577200" cy="496800"/>
          </a:xfrm>
          <a:prstGeom prst="bentConnector3">
            <a:avLst>
              <a:gd fmla="val 49998" name="adj1"/>
            </a:avLst>
          </a:prstGeom>
          <a:noFill/>
          <a:ln cap="flat" cmpd="sng" w="9525">
            <a:solidFill>
              <a:srgbClr val="595959"/>
            </a:solidFill>
            <a:prstDash val="solid"/>
            <a:round/>
            <a:headEnd len="med" w="med" type="none"/>
            <a:tailEnd len="med" w="med" type="triangle"/>
          </a:ln>
        </p:spPr>
      </p:cxnSp>
      <p:sp>
        <p:nvSpPr>
          <p:cNvPr id="168" name="Google Shape;168;p24"/>
          <p:cNvSpPr txBox="1"/>
          <p:nvPr>
            <p:ph idx="4294967295" type="title"/>
          </p:nvPr>
        </p:nvSpPr>
        <p:spPr>
          <a:xfrm>
            <a:off x="204425" y="3761688"/>
            <a:ext cx="6742800" cy="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540">
                <a:solidFill>
                  <a:srgbClr val="000000"/>
                </a:solidFill>
              </a:rPr>
              <a:t>Flujo de Vida de la Ingenieria de Datos</a:t>
            </a:r>
            <a:endParaRPr b="1" sz="2540">
              <a:solidFill>
                <a:srgbClr val="000000"/>
              </a:solidFill>
            </a:endParaRPr>
          </a:p>
        </p:txBody>
      </p:sp>
      <p:pic>
        <p:nvPicPr>
          <p:cNvPr id="169" name="Google Shape;169;p24"/>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70" name="Google Shape;170;p24"/>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5541100" y="1068050"/>
            <a:ext cx="3177000" cy="159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s" sz="2900">
                <a:solidFill>
                  <a:schemeClr val="accent1"/>
                </a:solidFill>
              </a:rPr>
              <a:t>Orquestación de Flujos de Datos</a:t>
            </a:r>
            <a:endParaRPr b="1" sz="2900">
              <a:solidFill>
                <a:schemeClr val="accent1"/>
              </a:solidFill>
            </a:endParaRPr>
          </a:p>
        </p:txBody>
      </p:sp>
      <p:pic>
        <p:nvPicPr>
          <p:cNvPr id="176" name="Google Shape;176;p25"/>
          <p:cNvPicPr preferRelativeResize="0"/>
          <p:nvPr/>
        </p:nvPicPr>
        <p:blipFill>
          <a:blip r:embed="rId3">
            <a:alphaModFix/>
          </a:blip>
          <a:stretch>
            <a:fillRect/>
          </a:stretch>
        </p:blipFill>
        <p:spPr>
          <a:xfrm>
            <a:off x="444550" y="373300"/>
            <a:ext cx="4925924" cy="3694425"/>
          </a:xfrm>
          <a:prstGeom prst="rect">
            <a:avLst/>
          </a:prstGeom>
          <a:noFill/>
          <a:ln>
            <a:noFill/>
          </a:ln>
        </p:spPr>
      </p:pic>
      <p:pic>
        <p:nvPicPr>
          <p:cNvPr id="177" name="Google Shape;177;p25"/>
          <p:cNvPicPr preferRelativeResize="0"/>
          <p:nvPr/>
        </p:nvPicPr>
        <p:blipFill>
          <a:blip r:embed="rId4">
            <a:alphaModFix/>
          </a:blip>
          <a:stretch>
            <a:fillRect/>
          </a:stretch>
        </p:blipFill>
        <p:spPr>
          <a:xfrm>
            <a:off x="204425" y="4610975"/>
            <a:ext cx="401850" cy="401850"/>
          </a:xfrm>
          <a:prstGeom prst="rect">
            <a:avLst/>
          </a:prstGeom>
          <a:noFill/>
          <a:ln>
            <a:noFill/>
          </a:ln>
        </p:spPr>
      </p:pic>
      <p:sp>
        <p:nvSpPr>
          <p:cNvPr id="178" name="Google Shape;178;p25"/>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nvSpPr>
        <p:spPr>
          <a:xfrm>
            <a:off x="433450" y="1217250"/>
            <a:ext cx="6825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4000">
                <a:solidFill>
                  <a:schemeClr val="dk1"/>
                </a:solidFill>
                <a:latin typeface="Poppins"/>
                <a:ea typeface="Poppins"/>
                <a:cs typeface="Poppins"/>
                <a:sym typeface="Poppins"/>
              </a:rPr>
              <a:t>¿Qué es un </a:t>
            </a:r>
            <a:endParaRPr b="1" sz="4000">
              <a:solidFill>
                <a:schemeClr val="dk1"/>
              </a:solidFill>
              <a:latin typeface="Poppins"/>
              <a:ea typeface="Poppins"/>
              <a:cs typeface="Poppins"/>
              <a:sym typeface="Poppins"/>
            </a:endParaRPr>
          </a:p>
          <a:p>
            <a:pPr indent="0" lvl="0" marL="0" rtl="0" algn="l">
              <a:spcBef>
                <a:spcPts val="0"/>
              </a:spcBef>
              <a:spcAft>
                <a:spcPts val="0"/>
              </a:spcAft>
              <a:buNone/>
            </a:pPr>
            <a:r>
              <a:rPr b="1" lang="es" sz="4000">
                <a:solidFill>
                  <a:schemeClr val="accent1"/>
                </a:solidFill>
                <a:latin typeface="Poppins"/>
                <a:ea typeface="Poppins"/>
                <a:cs typeface="Poppins"/>
                <a:sym typeface="Poppins"/>
              </a:rPr>
              <a:t>orquestador</a:t>
            </a:r>
            <a:r>
              <a:rPr b="1" lang="es" sz="4000">
                <a:solidFill>
                  <a:schemeClr val="dk1"/>
                </a:solidFill>
                <a:latin typeface="Poppins"/>
                <a:ea typeface="Poppins"/>
                <a:cs typeface="Poppins"/>
                <a:sym typeface="Poppins"/>
              </a:rPr>
              <a:t> de </a:t>
            </a:r>
            <a:endParaRPr b="1" sz="4000">
              <a:solidFill>
                <a:schemeClr val="dk1"/>
              </a:solidFill>
              <a:latin typeface="Poppins"/>
              <a:ea typeface="Poppins"/>
              <a:cs typeface="Poppins"/>
              <a:sym typeface="Poppins"/>
            </a:endParaRPr>
          </a:p>
          <a:p>
            <a:pPr indent="0" lvl="0" marL="0" rtl="0" algn="l">
              <a:spcBef>
                <a:spcPts val="0"/>
              </a:spcBef>
              <a:spcAft>
                <a:spcPts val="0"/>
              </a:spcAft>
              <a:buNone/>
            </a:pPr>
            <a:r>
              <a:rPr b="1" lang="es" sz="4000">
                <a:solidFill>
                  <a:schemeClr val="dk1"/>
                </a:solidFill>
                <a:latin typeface="Poppins"/>
                <a:ea typeface="Poppins"/>
                <a:cs typeface="Poppins"/>
                <a:sym typeface="Poppins"/>
              </a:rPr>
              <a:t>flujos de datos?</a:t>
            </a:r>
            <a:endParaRPr b="1" sz="4000">
              <a:solidFill>
                <a:schemeClr val="dk1"/>
              </a:solidFill>
              <a:latin typeface="Poppins"/>
              <a:ea typeface="Poppins"/>
              <a:cs typeface="Poppins"/>
              <a:sym typeface="Poppins"/>
            </a:endParaRPr>
          </a:p>
        </p:txBody>
      </p:sp>
      <p:pic>
        <p:nvPicPr>
          <p:cNvPr id="189" name="Google Shape;189;p27"/>
          <p:cNvPicPr preferRelativeResize="0"/>
          <p:nvPr/>
        </p:nvPicPr>
        <p:blipFill>
          <a:blip r:embed="rId3">
            <a:alphaModFix/>
          </a:blip>
          <a:stretch>
            <a:fillRect/>
          </a:stretch>
        </p:blipFill>
        <p:spPr>
          <a:xfrm>
            <a:off x="4972700" y="719638"/>
            <a:ext cx="3704225" cy="3704225"/>
          </a:xfrm>
          <a:prstGeom prst="rect">
            <a:avLst/>
          </a:prstGeom>
          <a:noFill/>
          <a:ln>
            <a:noFill/>
          </a:ln>
        </p:spPr>
      </p:pic>
      <p:pic>
        <p:nvPicPr>
          <p:cNvPr id="190" name="Google Shape;190;p27"/>
          <p:cNvPicPr preferRelativeResize="0"/>
          <p:nvPr/>
        </p:nvPicPr>
        <p:blipFill>
          <a:blip r:embed="rId4">
            <a:alphaModFix/>
          </a:blip>
          <a:stretch>
            <a:fillRect/>
          </a:stretch>
        </p:blipFill>
        <p:spPr>
          <a:xfrm>
            <a:off x="204425" y="4610975"/>
            <a:ext cx="401850" cy="401850"/>
          </a:xfrm>
          <a:prstGeom prst="rect">
            <a:avLst/>
          </a:prstGeom>
          <a:noFill/>
          <a:ln>
            <a:noFill/>
          </a:ln>
        </p:spPr>
      </p:pic>
      <p:sp>
        <p:nvSpPr>
          <p:cNvPr id="191" name="Google Shape;191;p27"/>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nvSpPr>
        <p:spPr>
          <a:xfrm>
            <a:off x="526675" y="1414050"/>
            <a:ext cx="342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latin typeface="Poppins"/>
                <a:ea typeface="Poppins"/>
                <a:cs typeface="Poppins"/>
                <a:sym typeface="Poppins"/>
              </a:rPr>
              <a:t>Características de un Orquestador de Flujos de Datos</a:t>
            </a:r>
            <a:r>
              <a:rPr b="1" lang="es" sz="1700">
                <a:latin typeface="Poppins"/>
                <a:ea typeface="Poppins"/>
                <a:cs typeface="Poppins"/>
                <a:sym typeface="Poppins"/>
              </a:rPr>
              <a:t> </a:t>
            </a:r>
            <a:endParaRPr b="1" sz="1500">
              <a:solidFill>
                <a:schemeClr val="accent5"/>
              </a:solidFill>
              <a:latin typeface="Poppins"/>
              <a:ea typeface="Poppins"/>
              <a:cs typeface="Poppins"/>
              <a:sym typeface="Poppins"/>
            </a:endParaRPr>
          </a:p>
        </p:txBody>
      </p:sp>
      <p:sp>
        <p:nvSpPr>
          <p:cNvPr id="197" name="Google Shape;197;p28"/>
          <p:cNvSpPr txBox="1"/>
          <p:nvPr/>
        </p:nvSpPr>
        <p:spPr>
          <a:xfrm>
            <a:off x="4200250" y="531800"/>
            <a:ext cx="46989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Font typeface="Poppins"/>
              <a:buChar char="●"/>
            </a:pPr>
            <a:r>
              <a:rPr lang="es">
                <a:solidFill>
                  <a:srgbClr val="434343"/>
                </a:solidFill>
                <a:latin typeface="Poppins"/>
                <a:ea typeface="Poppins"/>
                <a:cs typeface="Poppins"/>
                <a:sym typeface="Poppins"/>
              </a:rPr>
              <a:t>Automatización</a:t>
            </a:r>
            <a:endParaRPr>
              <a:solidFill>
                <a:srgbClr val="434343"/>
              </a:solidFill>
              <a:latin typeface="Poppins"/>
              <a:ea typeface="Poppins"/>
              <a:cs typeface="Poppins"/>
              <a:sym typeface="Poppins"/>
            </a:endParaRPr>
          </a:p>
          <a:p>
            <a:pPr indent="0" lvl="0" marL="457200" rtl="0" algn="l">
              <a:spcBef>
                <a:spcPts val="0"/>
              </a:spcBef>
              <a:spcAft>
                <a:spcPts val="0"/>
              </a:spcAft>
              <a:buNone/>
            </a:pPr>
            <a:r>
              <a:t/>
            </a:r>
            <a:endParaRPr>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Poppins"/>
              <a:buChar char="●"/>
            </a:pPr>
            <a:r>
              <a:rPr lang="es">
                <a:solidFill>
                  <a:srgbClr val="434343"/>
                </a:solidFill>
                <a:latin typeface="Poppins"/>
                <a:ea typeface="Poppins"/>
                <a:cs typeface="Poppins"/>
                <a:sym typeface="Poppins"/>
              </a:rPr>
              <a:t>Planificación y Programación</a:t>
            </a:r>
            <a:endParaRPr>
              <a:solidFill>
                <a:srgbClr val="434343"/>
              </a:solidFill>
              <a:latin typeface="Poppins"/>
              <a:ea typeface="Poppins"/>
              <a:cs typeface="Poppins"/>
              <a:sym typeface="Poppins"/>
            </a:endParaRPr>
          </a:p>
          <a:p>
            <a:pPr indent="0" lvl="0" marL="457200" rtl="0" algn="l">
              <a:spcBef>
                <a:spcPts val="0"/>
              </a:spcBef>
              <a:spcAft>
                <a:spcPts val="0"/>
              </a:spcAft>
              <a:buNone/>
            </a:pPr>
            <a:r>
              <a:t/>
            </a:r>
            <a:endParaRPr>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Poppins"/>
              <a:buChar char="●"/>
            </a:pPr>
            <a:r>
              <a:rPr lang="es">
                <a:solidFill>
                  <a:srgbClr val="434343"/>
                </a:solidFill>
                <a:latin typeface="Poppins"/>
                <a:ea typeface="Poppins"/>
                <a:cs typeface="Poppins"/>
                <a:sym typeface="Poppins"/>
              </a:rPr>
              <a:t>Gestión de Dependencias</a:t>
            </a:r>
            <a:endParaRPr>
              <a:solidFill>
                <a:srgbClr val="434343"/>
              </a:solidFill>
              <a:latin typeface="Poppins"/>
              <a:ea typeface="Poppins"/>
              <a:cs typeface="Poppins"/>
              <a:sym typeface="Poppins"/>
            </a:endParaRPr>
          </a:p>
          <a:p>
            <a:pPr indent="0" lvl="0" marL="457200" rtl="0" algn="l">
              <a:spcBef>
                <a:spcPts val="0"/>
              </a:spcBef>
              <a:spcAft>
                <a:spcPts val="0"/>
              </a:spcAft>
              <a:buNone/>
            </a:pPr>
            <a:r>
              <a:t/>
            </a:r>
            <a:endParaRPr>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Poppins"/>
              <a:buChar char="●"/>
            </a:pPr>
            <a:r>
              <a:rPr lang="es">
                <a:solidFill>
                  <a:srgbClr val="434343"/>
                </a:solidFill>
                <a:latin typeface="Poppins"/>
                <a:ea typeface="Poppins"/>
                <a:cs typeface="Poppins"/>
                <a:sym typeface="Poppins"/>
              </a:rPr>
              <a:t>Monitorización y Registro</a:t>
            </a:r>
            <a:endParaRPr>
              <a:solidFill>
                <a:srgbClr val="434343"/>
              </a:solidFill>
              <a:latin typeface="Poppins"/>
              <a:ea typeface="Poppins"/>
              <a:cs typeface="Poppins"/>
              <a:sym typeface="Poppins"/>
            </a:endParaRPr>
          </a:p>
          <a:p>
            <a:pPr indent="0" lvl="0" marL="457200" rtl="0" algn="l">
              <a:spcBef>
                <a:spcPts val="0"/>
              </a:spcBef>
              <a:spcAft>
                <a:spcPts val="0"/>
              </a:spcAft>
              <a:buNone/>
            </a:pPr>
            <a:r>
              <a:t/>
            </a:r>
            <a:endParaRPr>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Poppins"/>
              <a:buChar char="●"/>
            </a:pPr>
            <a:r>
              <a:rPr lang="es">
                <a:solidFill>
                  <a:srgbClr val="434343"/>
                </a:solidFill>
                <a:latin typeface="Poppins"/>
                <a:ea typeface="Poppins"/>
                <a:cs typeface="Poppins"/>
                <a:sym typeface="Poppins"/>
              </a:rPr>
              <a:t>Tolerancia a Fallos</a:t>
            </a:r>
            <a:endParaRPr>
              <a:solidFill>
                <a:srgbClr val="434343"/>
              </a:solidFill>
              <a:latin typeface="Poppins"/>
              <a:ea typeface="Poppins"/>
              <a:cs typeface="Poppins"/>
              <a:sym typeface="Poppins"/>
            </a:endParaRPr>
          </a:p>
          <a:p>
            <a:pPr indent="0" lvl="0" marL="457200" rtl="0" algn="l">
              <a:spcBef>
                <a:spcPts val="0"/>
              </a:spcBef>
              <a:spcAft>
                <a:spcPts val="0"/>
              </a:spcAft>
              <a:buNone/>
            </a:pPr>
            <a:r>
              <a:t/>
            </a:r>
            <a:endParaRPr>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Poppins"/>
              <a:buChar char="●"/>
            </a:pPr>
            <a:r>
              <a:rPr lang="es">
                <a:solidFill>
                  <a:srgbClr val="434343"/>
                </a:solidFill>
                <a:latin typeface="Poppins"/>
                <a:ea typeface="Poppins"/>
                <a:cs typeface="Poppins"/>
                <a:sym typeface="Poppins"/>
              </a:rPr>
              <a:t>Escalabilidad</a:t>
            </a:r>
            <a:endParaRPr>
              <a:solidFill>
                <a:srgbClr val="434343"/>
              </a:solidFill>
              <a:latin typeface="Poppins"/>
              <a:ea typeface="Poppins"/>
              <a:cs typeface="Poppins"/>
              <a:sym typeface="Poppins"/>
            </a:endParaRPr>
          </a:p>
          <a:p>
            <a:pPr indent="0" lvl="0" marL="457200" rtl="0" algn="l">
              <a:spcBef>
                <a:spcPts val="0"/>
              </a:spcBef>
              <a:spcAft>
                <a:spcPts val="0"/>
              </a:spcAft>
              <a:buNone/>
            </a:pPr>
            <a:r>
              <a:t/>
            </a:r>
            <a:endParaRPr>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Poppins"/>
              <a:buChar char="●"/>
            </a:pPr>
            <a:r>
              <a:rPr lang="es">
                <a:solidFill>
                  <a:srgbClr val="434343"/>
                </a:solidFill>
                <a:latin typeface="Poppins"/>
                <a:ea typeface="Poppins"/>
                <a:cs typeface="Poppins"/>
                <a:sym typeface="Poppins"/>
              </a:rPr>
              <a:t>Integración con Ecosistemas Tecnológicos</a:t>
            </a:r>
            <a:endParaRPr>
              <a:solidFill>
                <a:srgbClr val="434343"/>
              </a:solidFill>
              <a:latin typeface="Poppins"/>
              <a:ea typeface="Poppins"/>
              <a:cs typeface="Poppins"/>
              <a:sym typeface="Poppins"/>
            </a:endParaRPr>
          </a:p>
        </p:txBody>
      </p:sp>
      <p:cxnSp>
        <p:nvCxnSpPr>
          <p:cNvPr id="198" name="Google Shape;198;p28"/>
          <p:cNvCxnSpPr/>
          <p:nvPr/>
        </p:nvCxnSpPr>
        <p:spPr>
          <a:xfrm>
            <a:off x="4200250" y="478950"/>
            <a:ext cx="7500" cy="3163200"/>
          </a:xfrm>
          <a:prstGeom prst="straightConnector1">
            <a:avLst/>
          </a:prstGeom>
          <a:noFill/>
          <a:ln cap="flat" cmpd="sng" w="9525">
            <a:solidFill>
              <a:srgbClr val="CCCCCC"/>
            </a:solidFill>
            <a:prstDash val="solid"/>
            <a:round/>
            <a:headEnd len="med" w="med" type="none"/>
            <a:tailEnd len="med" w="med" type="none"/>
          </a:ln>
        </p:spPr>
      </p:cxnSp>
      <p:pic>
        <p:nvPicPr>
          <p:cNvPr id="199" name="Google Shape;199;p28"/>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200" name="Google Shape;200;p28"/>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idx="1" type="body"/>
          </p:nvPr>
        </p:nvSpPr>
        <p:spPr>
          <a:xfrm>
            <a:off x="921025" y="1327825"/>
            <a:ext cx="3237900" cy="18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chemeClr val="dk1"/>
                </a:solidFill>
              </a:rPr>
              <a:t>Data workflow</a:t>
            </a:r>
            <a:r>
              <a:rPr b="1" lang="es" sz="1800">
                <a:solidFill>
                  <a:schemeClr val="dk1"/>
                </a:solidFill>
              </a:rPr>
              <a:t> </a:t>
            </a:r>
            <a:endParaRPr sz="1800">
              <a:solidFill>
                <a:schemeClr val="dk1"/>
              </a:solidFill>
            </a:endParaRPr>
          </a:p>
          <a:p>
            <a:pPr indent="-342900" lvl="0" marL="457200" rtl="0" algn="l">
              <a:spcBef>
                <a:spcPts val="1200"/>
              </a:spcBef>
              <a:spcAft>
                <a:spcPts val="0"/>
              </a:spcAft>
              <a:buSzPts val="1800"/>
              <a:buChar char="●"/>
            </a:pPr>
            <a:r>
              <a:rPr lang="es" sz="1800"/>
              <a:t>Abstracción</a:t>
            </a:r>
            <a:endParaRPr sz="1800"/>
          </a:p>
          <a:p>
            <a:pPr indent="-342900" lvl="0" marL="457200" rtl="0" algn="l">
              <a:spcBef>
                <a:spcPts val="0"/>
              </a:spcBef>
              <a:spcAft>
                <a:spcPts val="0"/>
              </a:spcAft>
              <a:buSzPts val="1800"/>
              <a:buChar char="●"/>
            </a:pPr>
            <a:r>
              <a:rPr lang="es" sz="1800"/>
              <a:t>Enfoque Lógico</a:t>
            </a:r>
            <a:endParaRPr sz="1800"/>
          </a:p>
          <a:p>
            <a:pPr indent="-342900" lvl="0" marL="457200" rtl="0" algn="l">
              <a:spcBef>
                <a:spcPts val="0"/>
              </a:spcBef>
              <a:spcAft>
                <a:spcPts val="0"/>
              </a:spcAft>
              <a:buSzPts val="1800"/>
              <a:buChar char="●"/>
            </a:pPr>
            <a:r>
              <a:rPr lang="es" sz="1800"/>
              <a:t>Visión de Alto Nivel</a:t>
            </a:r>
            <a:endParaRPr sz="1800"/>
          </a:p>
        </p:txBody>
      </p:sp>
      <p:sp>
        <p:nvSpPr>
          <p:cNvPr id="206" name="Google Shape;206;p29"/>
          <p:cNvSpPr txBox="1"/>
          <p:nvPr>
            <p:ph idx="1" type="body"/>
          </p:nvPr>
        </p:nvSpPr>
        <p:spPr>
          <a:xfrm>
            <a:off x="4835375" y="1327825"/>
            <a:ext cx="3611700" cy="18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chemeClr val="dk1"/>
                </a:solidFill>
              </a:rPr>
              <a:t>Data pipeline</a:t>
            </a:r>
            <a:r>
              <a:rPr lang="es" sz="1800">
                <a:solidFill>
                  <a:schemeClr val="dk1"/>
                </a:solidFill>
              </a:rPr>
              <a:t> </a:t>
            </a:r>
            <a:endParaRPr sz="1800">
              <a:solidFill>
                <a:schemeClr val="dk1"/>
              </a:solidFill>
            </a:endParaRPr>
          </a:p>
          <a:p>
            <a:pPr indent="-342900" lvl="0" marL="457200" rtl="0" algn="l">
              <a:spcBef>
                <a:spcPts val="1200"/>
              </a:spcBef>
              <a:spcAft>
                <a:spcPts val="0"/>
              </a:spcAft>
              <a:buSzPts val="1800"/>
              <a:buChar char="●"/>
            </a:pPr>
            <a:r>
              <a:rPr lang="es" sz="1800"/>
              <a:t>Implementación Técnica </a:t>
            </a:r>
            <a:endParaRPr sz="1800"/>
          </a:p>
          <a:p>
            <a:pPr indent="-342900" lvl="0" marL="457200" rtl="0" algn="l">
              <a:spcBef>
                <a:spcPts val="0"/>
              </a:spcBef>
              <a:spcAft>
                <a:spcPts val="0"/>
              </a:spcAft>
              <a:buSzPts val="1800"/>
              <a:buChar char="●"/>
            </a:pPr>
            <a:r>
              <a:rPr lang="es" sz="1800"/>
              <a:t>Enfoque Técnico</a:t>
            </a:r>
            <a:endParaRPr sz="1800"/>
          </a:p>
          <a:p>
            <a:pPr indent="-342900" lvl="0" marL="457200" rtl="0" algn="l">
              <a:spcBef>
                <a:spcPts val="0"/>
              </a:spcBef>
              <a:spcAft>
                <a:spcPts val="0"/>
              </a:spcAft>
              <a:buSzPts val="1800"/>
              <a:buChar char="●"/>
            </a:pPr>
            <a:r>
              <a:rPr lang="es" sz="1800"/>
              <a:t>Detalles Técnicos</a:t>
            </a:r>
            <a:endParaRPr sz="1800"/>
          </a:p>
        </p:txBody>
      </p:sp>
      <p:cxnSp>
        <p:nvCxnSpPr>
          <p:cNvPr id="207" name="Google Shape;207;p29"/>
          <p:cNvCxnSpPr/>
          <p:nvPr/>
        </p:nvCxnSpPr>
        <p:spPr>
          <a:xfrm>
            <a:off x="4381350" y="986125"/>
            <a:ext cx="14400" cy="2538600"/>
          </a:xfrm>
          <a:prstGeom prst="straightConnector1">
            <a:avLst/>
          </a:prstGeom>
          <a:noFill/>
          <a:ln cap="flat" cmpd="sng" w="9525">
            <a:solidFill>
              <a:srgbClr val="CCCCCC"/>
            </a:solidFill>
            <a:prstDash val="solid"/>
            <a:round/>
            <a:headEnd len="med" w="med" type="none"/>
            <a:tailEnd len="med" w="med" type="none"/>
          </a:ln>
        </p:spPr>
      </p:cxnSp>
      <p:pic>
        <p:nvPicPr>
          <p:cNvPr id="208" name="Google Shape;208;p29"/>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209" name="Google Shape;209;p29"/>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1"/>
          <p:cNvPicPr preferRelativeResize="0"/>
          <p:nvPr/>
        </p:nvPicPr>
        <p:blipFill>
          <a:blip r:embed="rId3">
            <a:alphaModFix/>
          </a:blip>
          <a:stretch>
            <a:fillRect/>
          </a:stretch>
        </p:blipFill>
        <p:spPr>
          <a:xfrm>
            <a:off x="35725" y="0"/>
            <a:ext cx="9072558" cy="5143500"/>
          </a:xfrm>
          <a:prstGeom prst="rect">
            <a:avLst/>
          </a:prstGeom>
          <a:noFill/>
          <a:ln>
            <a:noFill/>
          </a:ln>
        </p:spPr>
      </p:pic>
      <p:sp>
        <p:nvSpPr>
          <p:cNvPr id="220" name="Google Shape;220;p31"/>
          <p:cNvSpPr/>
          <p:nvPr/>
        </p:nvSpPr>
        <p:spPr>
          <a:xfrm>
            <a:off x="0" y="0"/>
            <a:ext cx="9144000" cy="5143500"/>
          </a:xfrm>
          <a:prstGeom prst="rect">
            <a:avLst/>
          </a:prstGeom>
          <a:solidFill>
            <a:srgbClr val="FFFFFF">
              <a:alpha val="52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21" name="Google Shape;221;p31"/>
          <p:cNvSpPr txBox="1"/>
          <p:nvPr/>
        </p:nvSpPr>
        <p:spPr>
          <a:xfrm>
            <a:off x="0" y="2048400"/>
            <a:ext cx="9144000" cy="1046700"/>
          </a:xfrm>
          <a:prstGeom prst="rect">
            <a:avLst/>
          </a:prstGeom>
          <a:solidFill>
            <a:srgbClr val="FFFFFF">
              <a:alpha val="9177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500">
                <a:solidFill>
                  <a:schemeClr val="dk1"/>
                </a:solidFill>
                <a:latin typeface="Poppins"/>
                <a:ea typeface="Poppins"/>
                <a:cs typeface="Poppins"/>
                <a:sym typeface="Poppins"/>
              </a:rPr>
              <a:t>Introducción a </a:t>
            </a:r>
            <a:r>
              <a:rPr b="1" lang="es" sz="3500">
                <a:solidFill>
                  <a:schemeClr val="accent1"/>
                </a:solidFill>
                <a:latin typeface="Poppins"/>
                <a:ea typeface="Poppins"/>
                <a:cs typeface="Poppins"/>
                <a:sym typeface="Poppins"/>
              </a:rPr>
              <a:t>Apache Airflow</a:t>
            </a:r>
            <a:r>
              <a:rPr b="1" lang="es" sz="3100">
                <a:solidFill>
                  <a:schemeClr val="dk1"/>
                </a:solidFill>
                <a:latin typeface="Poppins"/>
                <a:ea typeface="Poppins"/>
                <a:cs typeface="Poppins"/>
                <a:sym typeface="Poppins"/>
              </a:rPr>
              <a:t> </a:t>
            </a:r>
            <a:endParaRPr b="1" sz="3100">
              <a:solidFill>
                <a:schemeClr val="dk1"/>
              </a:solidFill>
              <a:latin typeface="Poppins"/>
              <a:ea typeface="Poppins"/>
              <a:cs typeface="Poppins"/>
              <a:sym typeface="Poppins"/>
            </a:endParaRPr>
          </a:p>
          <a:p>
            <a:pPr indent="0" lvl="0" marL="0" rtl="0" algn="ctr">
              <a:spcBef>
                <a:spcPts val="0"/>
              </a:spcBef>
              <a:spcAft>
                <a:spcPts val="0"/>
              </a:spcAft>
              <a:buNone/>
            </a:pPr>
            <a:r>
              <a:rPr b="1" lang="es" sz="2100">
                <a:solidFill>
                  <a:schemeClr val="dk1"/>
                </a:solidFill>
                <a:latin typeface="Poppins"/>
                <a:ea typeface="Poppins"/>
                <a:cs typeface="Poppins"/>
                <a:sym typeface="Poppins"/>
              </a:rPr>
              <a:t>como herramienta de orquestación de flujos de datos.</a:t>
            </a:r>
            <a:endParaRPr b="1" sz="2100">
              <a:solidFill>
                <a:schemeClr val="dk1"/>
              </a:solidFill>
              <a:latin typeface="Poppins"/>
              <a:ea typeface="Poppins"/>
              <a:cs typeface="Poppins"/>
              <a:sym typeface="Poppins"/>
            </a:endParaRPr>
          </a:p>
        </p:txBody>
      </p:sp>
      <p:pic>
        <p:nvPicPr>
          <p:cNvPr id="222" name="Google Shape;222;p31"/>
          <p:cNvPicPr preferRelativeResize="0"/>
          <p:nvPr/>
        </p:nvPicPr>
        <p:blipFill>
          <a:blip r:embed="rId4">
            <a:alphaModFix/>
          </a:blip>
          <a:stretch>
            <a:fillRect/>
          </a:stretch>
        </p:blipFill>
        <p:spPr>
          <a:xfrm>
            <a:off x="204425" y="4610975"/>
            <a:ext cx="401850" cy="401850"/>
          </a:xfrm>
          <a:prstGeom prst="rect">
            <a:avLst/>
          </a:prstGeom>
          <a:noFill/>
          <a:ln>
            <a:noFill/>
          </a:ln>
        </p:spPr>
      </p:pic>
      <p:sp>
        <p:nvSpPr>
          <p:cNvPr id="223" name="Google Shape;223;p31"/>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0" y="0"/>
            <a:ext cx="6159600" cy="441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3" name="Google Shape;63;p14"/>
          <p:cNvSpPr txBox="1"/>
          <p:nvPr/>
        </p:nvSpPr>
        <p:spPr>
          <a:xfrm>
            <a:off x="4091425" y="1422100"/>
            <a:ext cx="4646700" cy="17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solidFill>
                  <a:srgbClr val="000000"/>
                </a:solidFill>
                <a:latin typeface="Poppins"/>
                <a:ea typeface="Poppins"/>
                <a:cs typeface="Poppins"/>
                <a:sym typeface="Poppins"/>
              </a:rPr>
              <a:t>Redes Sociales</a:t>
            </a:r>
            <a:endParaRPr b="1" sz="2100">
              <a:solidFill>
                <a:srgbClr val="000000"/>
              </a:solidFill>
              <a:latin typeface="Poppins"/>
              <a:ea typeface="Poppins"/>
              <a:cs typeface="Poppins"/>
              <a:sym typeface="Poppins"/>
            </a:endParaRPr>
          </a:p>
          <a:p>
            <a:pPr indent="0" lvl="0" marL="0" rtl="0" algn="l">
              <a:spcBef>
                <a:spcPts val="0"/>
              </a:spcBef>
              <a:spcAft>
                <a:spcPts val="0"/>
              </a:spcAft>
              <a:buNone/>
            </a:pPr>
            <a:r>
              <a:t/>
            </a:r>
            <a:endParaRPr b="1" sz="2100">
              <a:solidFill>
                <a:srgbClr val="000000"/>
              </a:solidFill>
              <a:latin typeface="Poppins"/>
              <a:ea typeface="Poppins"/>
              <a:cs typeface="Poppins"/>
              <a:sym typeface="Poppins"/>
            </a:endParaRPr>
          </a:p>
          <a:p>
            <a:pPr indent="-323850" lvl="0" marL="457200" rtl="0" algn="l">
              <a:spcBef>
                <a:spcPts val="0"/>
              </a:spcBef>
              <a:spcAft>
                <a:spcPts val="0"/>
              </a:spcAft>
              <a:buClr>
                <a:srgbClr val="000000"/>
              </a:buClr>
              <a:buSzPts val="1500"/>
              <a:buFont typeface="Poppins"/>
              <a:buChar char="●"/>
            </a:pPr>
            <a:r>
              <a:rPr lang="es" sz="1500">
                <a:solidFill>
                  <a:srgbClr val="000000"/>
                </a:solidFill>
                <a:latin typeface="Poppins"/>
                <a:ea typeface="Poppins"/>
                <a:cs typeface="Poppins"/>
                <a:sym typeface="Poppins"/>
              </a:rPr>
              <a:t>LinkedIn: flaviocesarsandoval</a:t>
            </a:r>
            <a:endParaRPr sz="1500">
              <a:solidFill>
                <a:srgbClr val="000000"/>
              </a:solidFill>
              <a:latin typeface="Poppins"/>
              <a:ea typeface="Poppins"/>
              <a:cs typeface="Poppins"/>
              <a:sym typeface="Poppins"/>
            </a:endParaRPr>
          </a:p>
          <a:p>
            <a:pPr indent="-323850" lvl="0" marL="457200" rtl="0" algn="l">
              <a:spcBef>
                <a:spcPts val="0"/>
              </a:spcBef>
              <a:spcAft>
                <a:spcPts val="0"/>
              </a:spcAft>
              <a:buClr>
                <a:srgbClr val="000000"/>
              </a:buClr>
              <a:buSzPts val="1500"/>
              <a:buFont typeface="Poppins"/>
              <a:buChar char="●"/>
            </a:pPr>
            <a:r>
              <a:rPr lang="es" sz="1500">
                <a:solidFill>
                  <a:srgbClr val="000000"/>
                </a:solidFill>
                <a:latin typeface="Poppins"/>
                <a:ea typeface="Poppins"/>
                <a:cs typeface="Poppins"/>
                <a:sym typeface="Poppins"/>
              </a:rPr>
              <a:t>Twitter: DSandovalFlavio</a:t>
            </a:r>
            <a:endParaRPr sz="1500">
              <a:solidFill>
                <a:srgbClr val="000000"/>
              </a:solidFill>
              <a:latin typeface="Poppins"/>
              <a:ea typeface="Poppins"/>
              <a:cs typeface="Poppins"/>
              <a:sym typeface="Poppins"/>
            </a:endParaRPr>
          </a:p>
          <a:p>
            <a:pPr indent="-323850" lvl="0" marL="457200" rtl="0" algn="l">
              <a:spcBef>
                <a:spcPts val="0"/>
              </a:spcBef>
              <a:spcAft>
                <a:spcPts val="0"/>
              </a:spcAft>
              <a:buClr>
                <a:srgbClr val="000000"/>
              </a:buClr>
              <a:buSzPts val="1500"/>
              <a:buFont typeface="Poppins"/>
              <a:buChar char="●"/>
            </a:pPr>
            <a:r>
              <a:rPr lang="es" sz="1500">
                <a:solidFill>
                  <a:srgbClr val="000000"/>
                </a:solidFill>
                <a:latin typeface="Poppins"/>
                <a:ea typeface="Poppins"/>
                <a:cs typeface="Poppins"/>
                <a:sym typeface="Poppins"/>
              </a:rPr>
              <a:t>GitHub: DSandovalFlavio</a:t>
            </a:r>
            <a:endParaRPr sz="1500">
              <a:solidFill>
                <a:srgbClr val="000000"/>
              </a:solidFill>
              <a:latin typeface="Poppins"/>
              <a:ea typeface="Poppins"/>
              <a:cs typeface="Poppins"/>
              <a:sym typeface="Poppins"/>
            </a:endParaRPr>
          </a:p>
        </p:txBody>
      </p:sp>
      <p:sp>
        <p:nvSpPr>
          <p:cNvPr id="64" name="Google Shape;64;p14"/>
          <p:cNvSpPr txBox="1"/>
          <p:nvPr/>
        </p:nvSpPr>
        <p:spPr>
          <a:xfrm>
            <a:off x="815600" y="642700"/>
            <a:ext cx="6766800" cy="779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4200">
                <a:solidFill>
                  <a:srgbClr val="000000"/>
                </a:solidFill>
                <a:latin typeface="Poppins"/>
                <a:ea typeface="Poppins"/>
                <a:cs typeface="Poppins"/>
                <a:sym typeface="Poppins"/>
              </a:rPr>
              <a:t>Flavio Cesar Sandoval</a:t>
            </a:r>
            <a:endParaRPr b="1" sz="1900">
              <a:solidFill>
                <a:schemeClr val="accent1"/>
              </a:solidFill>
              <a:latin typeface="Poppins"/>
              <a:ea typeface="Poppins"/>
              <a:cs typeface="Poppins"/>
              <a:sym typeface="Poppins"/>
            </a:endParaRPr>
          </a:p>
        </p:txBody>
      </p:sp>
      <p:pic>
        <p:nvPicPr>
          <p:cNvPr id="65" name="Google Shape;65;p14"/>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66" name="Google Shape;66;p14"/>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
        <p:nvSpPr>
          <p:cNvPr id="67" name="Google Shape;67;p14"/>
          <p:cNvSpPr txBox="1"/>
          <p:nvPr/>
        </p:nvSpPr>
        <p:spPr>
          <a:xfrm>
            <a:off x="746125" y="1422100"/>
            <a:ext cx="3345300" cy="17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900">
                <a:latin typeface="Poppins"/>
                <a:ea typeface="Poppins"/>
                <a:cs typeface="Poppins"/>
                <a:sym typeface="Poppins"/>
              </a:rPr>
              <a:t>Data Enginner Manager</a:t>
            </a:r>
            <a:endParaRPr b="1" sz="1900">
              <a:latin typeface="Poppins"/>
              <a:ea typeface="Poppins"/>
              <a:cs typeface="Poppins"/>
              <a:sym typeface="Poppins"/>
            </a:endParaRPr>
          </a:p>
          <a:p>
            <a:pPr indent="0" lvl="0" marL="0" rtl="0" algn="l">
              <a:spcBef>
                <a:spcPts val="0"/>
              </a:spcBef>
              <a:spcAft>
                <a:spcPts val="0"/>
              </a:spcAft>
              <a:buNone/>
            </a:pPr>
            <a:r>
              <a:t/>
            </a:r>
            <a:endParaRPr b="1" sz="1900">
              <a:latin typeface="Poppins"/>
              <a:ea typeface="Poppins"/>
              <a:cs typeface="Poppins"/>
              <a:sym typeface="Poppins"/>
            </a:endParaRPr>
          </a:p>
          <a:p>
            <a:pPr indent="-323850" lvl="0" marL="457200" rtl="0" algn="l">
              <a:spcBef>
                <a:spcPts val="0"/>
              </a:spcBef>
              <a:spcAft>
                <a:spcPts val="0"/>
              </a:spcAft>
              <a:buClr>
                <a:srgbClr val="000000"/>
              </a:buClr>
              <a:buSzPts val="1500"/>
              <a:buFont typeface="Poppins"/>
              <a:buChar char="●"/>
            </a:pPr>
            <a:r>
              <a:rPr lang="es" sz="1500">
                <a:latin typeface="Poppins"/>
                <a:ea typeface="Poppins"/>
                <a:cs typeface="Poppins"/>
                <a:sym typeface="Poppins"/>
              </a:rPr>
              <a:t>SQL Developer</a:t>
            </a:r>
            <a:endParaRPr sz="1500">
              <a:latin typeface="Poppins"/>
              <a:ea typeface="Poppins"/>
              <a:cs typeface="Poppins"/>
              <a:sym typeface="Poppins"/>
            </a:endParaRPr>
          </a:p>
          <a:p>
            <a:pPr indent="-323850" lvl="0" marL="457200" rtl="0" algn="l">
              <a:spcBef>
                <a:spcPts val="0"/>
              </a:spcBef>
              <a:spcAft>
                <a:spcPts val="0"/>
              </a:spcAft>
              <a:buClr>
                <a:srgbClr val="000000"/>
              </a:buClr>
              <a:buSzPts val="1500"/>
              <a:buFont typeface="Poppins"/>
              <a:buChar char="●"/>
            </a:pPr>
            <a:r>
              <a:rPr lang="es" sz="1500">
                <a:latin typeface="Poppins"/>
                <a:ea typeface="Poppins"/>
                <a:cs typeface="Poppins"/>
                <a:sym typeface="Poppins"/>
              </a:rPr>
              <a:t>Data Analyst</a:t>
            </a:r>
            <a:endParaRPr sz="1500">
              <a:latin typeface="Poppins"/>
              <a:ea typeface="Poppins"/>
              <a:cs typeface="Poppins"/>
              <a:sym typeface="Poppins"/>
            </a:endParaRPr>
          </a:p>
          <a:p>
            <a:pPr indent="-323850" lvl="0" marL="457200" rtl="0" algn="l">
              <a:spcBef>
                <a:spcPts val="0"/>
              </a:spcBef>
              <a:spcAft>
                <a:spcPts val="0"/>
              </a:spcAft>
              <a:buSzPts val="1500"/>
              <a:buFont typeface="Poppins"/>
              <a:buChar char="●"/>
            </a:pPr>
            <a:r>
              <a:rPr lang="es" sz="1500">
                <a:latin typeface="Poppins"/>
                <a:ea typeface="Poppins"/>
                <a:cs typeface="Poppins"/>
                <a:sym typeface="Poppins"/>
              </a:rPr>
              <a:t>Marketing Science Analyst</a:t>
            </a:r>
            <a:endParaRPr sz="1500">
              <a:latin typeface="Poppins"/>
              <a:ea typeface="Poppins"/>
              <a:cs typeface="Poppins"/>
              <a:sym typeface="Poppins"/>
            </a:endParaRPr>
          </a:p>
          <a:p>
            <a:pPr indent="-323850" lvl="0" marL="457200" rtl="0" algn="l">
              <a:spcBef>
                <a:spcPts val="0"/>
              </a:spcBef>
              <a:spcAft>
                <a:spcPts val="0"/>
              </a:spcAft>
              <a:buSzPts val="1500"/>
              <a:buFont typeface="Poppins"/>
              <a:buChar char="●"/>
            </a:pPr>
            <a:r>
              <a:rPr lang="es" sz="1500">
                <a:latin typeface="Poppins"/>
                <a:ea typeface="Poppins"/>
                <a:cs typeface="Poppins"/>
                <a:sym typeface="Poppins"/>
              </a:rPr>
              <a:t>Data Engineer 3 años</a:t>
            </a:r>
            <a:endParaRPr sz="1500">
              <a:latin typeface="Poppins"/>
              <a:ea typeface="Poppins"/>
              <a:cs typeface="Poppins"/>
              <a:sym typeface="Poppins"/>
            </a:endParaRPr>
          </a:p>
        </p:txBody>
      </p:sp>
      <p:sp>
        <p:nvSpPr>
          <p:cNvPr id="68" name="Google Shape;68;p14"/>
          <p:cNvSpPr txBox="1"/>
          <p:nvPr/>
        </p:nvSpPr>
        <p:spPr>
          <a:xfrm>
            <a:off x="815600" y="3308500"/>
            <a:ext cx="3756300" cy="9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500">
                <a:latin typeface="Poppins"/>
                <a:ea typeface="Poppins"/>
                <a:cs typeface="Poppins"/>
                <a:sym typeface="Poppins"/>
              </a:rPr>
              <a:t>Profesor en los Bootcamp dedicados </a:t>
            </a:r>
            <a:endParaRPr i="1" sz="1500">
              <a:latin typeface="Poppins"/>
              <a:ea typeface="Poppins"/>
              <a:cs typeface="Poppins"/>
              <a:sym typeface="Poppins"/>
            </a:endParaRPr>
          </a:p>
          <a:p>
            <a:pPr indent="0" lvl="0" marL="0" rtl="0" algn="l">
              <a:spcBef>
                <a:spcPts val="0"/>
              </a:spcBef>
              <a:spcAft>
                <a:spcPts val="0"/>
              </a:spcAft>
              <a:buNone/>
            </a:pPr>
            <a:r>
              <a:rPr i="1" lang="es" sz="1500">
                <a:latin typeface="Poppins"/>
                <a:ea typeface="Poppins"/>
                <a:cs typeface="Poppins"/>
                <a:sym typeface="Poppins"/>
              </a:rPr>
              <a:t>a la Ingeniería y Ciencia de Datos en</a:t>
            </a:r>
            <a:endParaRPr i="1" sz="1500">
              <a:latin typeface="Poppins"/>
              <a:ea typeface="Poppins"/>
              <a:cs typeface="Poppins"/>
              <a:sym typeface="Poppins"/>
            </a:endParaRPr>
          </a:p>
          <a:p>
            <a:pPr indent="0" lvl="0" marL="0" rtl="0" algn="l">
              <a:spcBef>
                <a:spcPts val="0"/>
              </a:spcBef>
              <a:spcAft>
                <a:spcPts val="0"/>
              </a:spcAft>
              <a:buNone/>
            </a:pPr>
            <a:r>
              <a:rPr i="1" lang="es" sz="1500">
                <a:latin typeface="Poppins"/>
                <a:ea typeface="Poppins"/>
                <a:cs typeface="Poppins"/>
                <a:sym typeface="Poppins"/>
              </a:rPr>
              <a:t>Código Facilito</a:t>
            </a:r>
            <a:endParaRPr i="1" sz="1500">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nvSpPr>
        <p:spPr>
          <a:xfrm>
            <a:off x="503650" y="1501950"/>
            <a:ext cx="51666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2500">
                <a:latin typeface="Poppins"/>
                <a:ea typeface="Poppins"/>
                <a:cs typeface="Poppins"/>
                <a:sym typeface="Poppins"/>
              </a:rPr>
              <a:t>¿Que es Apache Airflow?</a:t>
            </a:r>
            <a:endParaRPr b="1" sz="25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7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s" sz="1700">
                <a:latin typeface="Poppins"/>
                <a:ea typeface="Poppins"/>
                <a:cs typeface="Poppins"/>
                <a:sym typeface="Poppins"/>
              </a:rPr>
              <a:t>Apache Airflow es un framework diseñado para la creación y monitoreo de data pipelines. Se destaca por su flexibilidad y su capacidad de programación en Python.</a:t>
            </a:r>
            <a:endParaRPr sz="17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700">
              <a:latin typeface="Poppins"/>
              <a:ea typeface="Poppins"/>
              <a:cs typeface="Poppins"/>
              <a:sym typeface="Poppins"/>
            </a:endParaRPr>
          </a:p>
        </p:txBody>
      </p:sp>
      <p:pic>
        <p:nvPicPr>
          <p:cNvPr id="229" name="Google Shape;229;p32"/>
          <p:cNvPicPr preferRelativeResize="0"/>
          <p:nvPr/>
        </p:nvPicPr>
        <p:blipFill>
          <a:blip r:embed="rId3">
            <a:alphaModFix/>
          </a:blip>
          <a:stretch>
            <a:fillRect/>
          </a:stretch>
        </p:blipFill>
        <p:spPr>
          <a:xfrm>
            <a:off x="5588275" y="1681601"/>
            <a:ext cx="3179399" cy="1344950"/>
          </a:xfrm>
          <a:prstGeom prst="rect">
            <a:avLst/>
          </a:prstGeom>
          <a:noFill/>
          <a:ln>
            <a:noFill/>
          </a:ln>
        </p:spPr>
      </p:pic>
      <p:pic>
        <p:nvPicPr>
          <p:cNvPr id="230" name="Google Shape;230;p32"/>
          <p:cNvPicPr preferRelativeResize="0"/>
          <p:nvPr/>
        </p:nvPicPr>
        <p:blipFill>
          <a:blip r:embed="rId4">
            <a:alphaModFix/>
          </a:blip>
          <a:stretch>
            <a:fillRect/>
          </a:stretch>
        </p:blipFill>
        <p:spPr>
          <a:xfrm>
            <a:off x="204425" y="4610975"/>
            <a:ext cx="401850" cy="401850"/>
          </a:xfrm>
          <a:prstGeom prst="rect">
            <a:avLst/>
          </a:prstGeom>
          <a:noFill/>
          <a:ln>
            <a:noFill/>
          </a:ln>
        </p:spPr>
      </p:pic>
      <p:sp>
        <p:nvSpPr>
          <p:cNvPr id="231" name="Google Shape;231;p32"/>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idx="4294967295" type="title"/>
          </p:nvPr>
        </p:nvSpPr>
        <p:spPr>
          <a:xfrm>
            <a:off x="311700" y="265600"/>
            <a:ext cx="85206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540">
                <a:solidFill>
                  <a:schemeClr val="accent1"/>
                </a:solidFill>
              </a:rPr>
              <a:t>Historia </a:t>
            </a:r>
            <a:r>
              <a:rPr b="1" lang="es" sz="2540"/>
              <a:t>de Apache Airflow</a:t>
            </a:r>
            <a:endParaRPr b="1" sz="2540"/>
          </a:p>
        </p:txBody>
      </p:sp>
      <p:grpSp>
        <p:nvGrpSpPr>
          <p:cNvPr id="237" name="Google Shape;237;p33"/>
          <p:cNvGrpSpPr/>
          <p:nvPr/>
        </p:nvGrpSpPr>
        <p:grpSpPr>
          <a:xfrm>
            <a:off x="4513729" y="1026726"/>
            <a:ext cx="2480144" cy="1728853"/>
            <a:chOff x="4526679" y="1857800"/>
            <a:chExt cx="2480144" cy="1728853"/>
          </a:xfrm>
        </p:grpSpPr>
        <p:sp>
          <p:nvSpPr>
            <p:cNvPr id="238" name="Google Shape;238;p33"/>
            <p:cNvSpPr/>
            <p:nvPr/>
          </p:nvSpPr>
          <p:spPr>
            <a:xfrm>
              <a:off x="4849302" y="3079475"/>
              <a:ext cx="1958400" cy="1335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33"/>
            <p:cNvGrpSpPr/>
            <p:nvPr/>
          </p:nvGrpSpPr>
          <p:grpSpPr>
            <a:xfrm>
              <a:off x="4526679" y="1857800"/>
              <a:ext cx="2480144" cy="1728853"/>
              <a:chOff x="4526679" y="1857800"/>
              <a:chExt cx="2480144" cy="1728853"/>
            </a:xfrm>
          </p:grpSpPr>
          <p:grpSp>
            <p:nvGrpSpPr>
              <p:cNvPr id="240" name="Google Shape;240;p33"/>
              <p:cNvGrpSpPr/>
              <p:nvPr/>
            </p:nvGrpSpPr>
            <p:grpSpPr>
              <a:xfrm>
                <a:off x="4808316" y="2800065"/>
                <a:ext cx="92400" cy="411825"/>
                <a:chOff x="845575" y="2563700"/>
                <a:chExt cx="92400" cy="411825"/>
              </a:xfrm>
            </p:grpSpPr>
            <p:cxnSp>
              <p:nvCxnSpPr>
                <p:cNvPr id="241" name="Google Shape;241;p3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42" name="Google Shape;242;p3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33"/>
              <p:cNvSpPr txBox="1"/>
              <p:nvPr/>
            </p:nvSpPr>
            <p:spPr>
              <a:xfrm>
                <a:off x="4526679" y="3215253"/>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200">
                    <a:latin typeface="Poppins"/>
                    <a:ea typeface="Poppins"/>
                    <a:cs typeface="Poppins"/>
                    <a:sym typeface="Poppins"/>
                  </a:rPr>
                  <a:t>2019</a:t>
                </a:r>
                <a:endParaRPr b="1" sz="1200">
                  <a:latin typeface="Poppins"/>
                  <a:ea typeface="Poppins"/>
                  <a:cs typeface="Poppins"/>
                  <a:sym typeface="Poppins"/>
                </a:endParaRPr>
              </a:p>
            </p:txBody>
          </p:sp>
          <p:sp>
            <p:nvSpPr>
              <p:cNvPr id="244" name="Google Shape;244;p33"/>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latin typeface="Poppins"/>
                    <a:ea typeface="Poppins"/>
                    <a:cs typeface="Poppins"/>
                    <a:sym typeface="Poppins"/>
                  </a:rPr>
                  <a:t>Máxima Categoría</a:t>
                </a:r>
                <a:endParaRPr b="1" sz="800">
                  <a:latin typeface="Poppins"/>
                  <a:ea typeface="Poppins"/>
                  <a:cs typeface="Poppins"/>
                  <a:sym typeface="Poppins"/>
                </a:endParaRPr>
              </a:p>
              <a:p>
                <a:pPr indent="0" lvl="0" marL="0" rtl="0" algn="l">
                  <a:spcBef>
                    <a:spcPts val="0"/>
                  </a:spcBef>
                  <a:spcAft>
                    <a:spcPts val="0"/>
                  </a:spcAft>
                  <a:buNone/>
                </a:pPr>
                <a:r>
                  <a:t/>
                </a:r>
                <a:endParaRPr sz="800">
                  <a:latin typeface="Poppins"/>
                  <a:ea typeface="Poppins"/>
                  <a:cs typeface="Poppins"/>
                  <a:sym typeface="Poppins"/>
                </a:endParaRPr>
              </a:p>
              <a:p>
                <a:pPr indent="0" lvl="0" marL="0" rtl="0" algn="l">
                  <a:spcBef>
                    <a:spcPts val="0"/>
                  </a:spcBef>
                  <a:spcAft>
                    <a:spcPts val="1600"/>
                  </a:spcAft>
                  <a:buNone/>
                </a:pPr>
                <a:r>
                  <a:rPr lang="es" sz="800">
                    <a:latin typeface="Poppins"/>
                    <a:ea typeface="Poppins"/>
                    <a:cs typeface="Poppins"/>
                    <a:sym typeface="Poppins"/>
                  </a:rPr>
                  <a:t>Airflow alcanza el estatus de proyecto de “</a:t>
                </a:r>
                <a:r>
                  <a:rPr i="1" lang="es" sz="800">
                    <a:latin typeface="Poppins"/>
                    <a:ea typeface="Poppins"/>
                    <a:cs typeface="Poppins"/>
                    <a:sym typeface="Poppins"/>
                  </a:rPr>
                  <a:t>máxima categoría</a:t>
                </a:r>
                <a:r>
                  <a:rPr lang="es" sz="800">
                    <a:latin typeface="Poppins"/>
                    <a:ea typeface="Poppins"/>
                    <a:cs typeface="Poppins"/>
                    <a:sym typeface="Poppins"/>
                  </a:rPr>
                  <a:t>"   dentro de la Fundación Apache.</a:t>
                </a:r>
                <a:endParaRPr sz="800">
                  <a:latin typeface="Poppins"/>
                  <a:ea typeface="Poppins"/>
                  <a:cs typeface="Poppins"/>
                  <a:sym typeface="Poppins"/>
                </a:endParaRPr>
              </a:p>
            </p:txBody>
          </p:sp>
        </p:grpSp>
      </p:grpSp>
      <p:grpSp>
        <p:nvGrpSpPr>
          <p:cNvPr id="245" name="Google Shape;245;p33"/>
          <p:cNvGrpSpPr/>
          <p:nvPr/>
        </p:nvGrpSpPr>
        <p:grpSpPr>
          <a:xfrm>
            <a:off x="6422860" y="1871522"/>
            <a:ext cx="2721140" cy="1735654"/>
            <a:chOff x="6435810" y="2702596"/>
            <a:chExt cx="2721140" cy="1735654"/>
          </a:xfrm>
        </p:grpSpPr>
        <p:sp>
          <p:nvSpPr>
            <p:cNvPr id="246" name="Google Shape;246;p33"/>
            <p:cNvSpPr/>
            <p:nvPr/>
          </p:nvSpPr>
          <p:spPr>
            <a:xfrm>
              <a:off x="6807650" y="3079475"/>
              <a:ext cx="2349300" cy="13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33"/>
            <p:cNvGrpSpPr/>
            <p:nvPr/>
          </p:nvGrpSpPr>
          <p:grpSpPr>
            <a:xfrm>
              <a:off x="6435810" y="2702596"/>
              <a:ext cx="2494563" cy="1735654"/>
              <a:chOff x="6435810" y="2702596"/>
              <a:chExt cx="2494563" cy="1735654"/>
            </a:xfrm>
          </p:grpSpPr>
          <p:grpSp>
            <p:nvGrpSpPr>
              <p:cNvPr id="248" name="Google Shape;248;p33"/>
              <p:cNvGrpSpPr/>
              <p:nvPr/>
            </p:nvGrpSpPr>
            <p:grpSpPr>
              <a:xfrm rot="10800000">
                <a:off x="6760035" y="3079467"/>
                <a:ext cx="92400" cy="411825"/>
                <a:chOff x="2070100" y="2563700"/>
                <a:chExt cx="92400" cy="411825"/>
              </a:xfrm>
            </p:grpSpPr>
            <p:cxnSp>
              <p:nvCxnSpPr>
                <p:cNvPr id="249" name="Google Shape;249;p3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50" name="Google Shape;250;p3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3"/>
              <p:cNvSpPr txBox="1"/>
              <p:nvPr/>
            </p:nvSpPr>
            <p:spPr>
              <a:xfrm>
                <a:off x="6435810"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200">
                    <a:latin typeface="Poppins"/>
                    <a:ea typeface="Poppins"/>
                    <a:cs typeface="Poppins"/>
                    <a:sym typeface="Poppins"/>
                  </a:rPr>
                  <a:t>2020</a:t>
                </a:r>
                <a:endParaRPr b="1" sz="1200">
                  <a:latin typeface="Poppins"/>
                  <a:ea typeface="Poppins"/>
                  <a:cs typeface="Poppins"/>
                  <a:sym typeface="Poppins"/>
                </a:endParaRPr>
              </a:p>
            </p:txBody>
          </p:sp>
          <p:sp>
            <p:nvSpPr>
              <p:cNvPr id="252" name="Google Shape;252;p33"/>
              <p:cNvSpPr txBox="1"/>
              <p:nvPr/>
            </p:nvSpPr>
            <p:spPr>
              <a:xfrm>
                <a:off x="6676773"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latin typeface="Poppins"/>
                    <a:ea typeface="Poppins"/>
                    <a:cs typeface="Poppins"/>
                    <a:sym typeface="Poppins"/>
                  </a:rPr>
                  <a:t>Versión 2.0</a:t>
                </a:r>
                <a:endParaRPr b="1" sz="800">
                  <a:latin typeface="Poppins"/>
                  <a:ea typeface="Poppins"/>
                  <a:cs typeface="Poppins"/>
                  <a:sym typeface="Poppins"/>
                </a:endParaRPr>
              </a:p>
              <a:p>
                <a:pPr indent="0" lvl="0" marL="0" rtl="0" algn="l">
                  <a:spcBef>
                    <a:spcPts val="0"/>
                  </a:spcBef>
                  <a:spcAft>
                    <a:spcPts val="0"/>
                  </a:spcAft>
                  <a:buNone/>
                </a:pPr>
                <a:r>
                  <a:t/>
                </a:r>
                <a:endParaRPr sz="800">
                  <a:latin typeface="Poppins"/>
                  <a:ea typeface="Poppins"/>
                  <a:cs typeface="Poppins"/>
                  <a:sym typeface="Poppins"/>
                </a:endParaRPr>
              </a:p>
              <a:p>
                <a:pPr indent="0" lvl="0" marL="0" rtl="0" algn="l">
                  <a:spcBef>
                    <a:spcPts val="0"/>
                  </a:spcBef>
                  <a:spcAft>
                    <a:spcPts val="1600"/>
                  </a:spcAft>
                  <a:buNone/>
                </a:pPr>
                <a:r>
                  <a:rPr lang="es" sz="800">
                    <a:latin typeface="Poppins"/>
                    <a:ea typeface="Poppins"/>
                    <a:cs typeface="Poppins"/>
                    <a:sym typeface="Poppins"/>
                  </a:rPr>
                  <a:t>La versión 2.0 se lanza al público, introduciendo nuevas funciones y mejoras significativas.</a:t>
                </a:r>
                <a:endParaRPr sz="800">
                  <a:latin typeface="Poppins"/>
                  <a:ea typeface="Poppins"/>
                  <a:cs typeface="Poppins"/>
                  <a:sym typeface="Poppins"/>
                </a:endParaRPr>
              </a:p>
            </p:txBody>
          </p:sp>
        </p:grpSp>
      </p:grpSp>
      <p:grpSp>
        <p:nvGrpSpPr>
          <p:cNvPr id="253" name="Google Shape;253;p33"/>
          <p:cNvGrpSpPr/>
          <p:nvPr/>
        </p:nvGrpSpPr>
        <p:grpSpPr>
          <a:xfrm>
            <a:off x="483041" y="1026726"/>
            <a:ext cx="2580731" cy="1728863"/>
            <a:chOff x="495991" y="1857800"/>
            <a:chExt cx="2580731" cy="1728863"/>
          </a:xfrm>
        </p:grpSpPr>
        <p:sp>
          <p:nvSpPr>
            <p:cNvPr id="254" name="Google Shape;254;p33"/>
            <p:cNvSpPr/>
            <p:nvPr/>
          </p:nvSpPr>
          <p:spPr>
            <a:xfrm>
              <a:off x="932600" y="3079475"/>
              <a:ext cx="1958400" cy="1335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33"/>
            <p:cNvGrpSpPr/>
            <p:nvPr/>
          </p:nvGrpSpPr>
          <p:grpSpPr>
            <a:xfrm>
              <a:off x="495991" y="1857800"/>
              <a:ext cx="2580731" cy="1728863"/>
              <a:chOff x="495991" y="1857800"/>
              <a:chExt cx="2580731" cy="1728863"/>
            </a:xfrm>
          </p:grpSpPr>
          <p:sp>
            <p:nvSpPr>
              <p:cNvPr id="256" name="Google Shape;256;p33"/>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200">
                    <a:latin typeface="Poppins"/>
                    <a:ea typeface="Poppins"/>
                    <a:cs typeface="Poppins"/>
                    <a:sym typeface="Poppins"/>
                  </a:rPr>
                  <a:t>2015</a:t>
                </a:r>
                <a:endParaRPr b="1" sz="1200">
                  <a:latin typeface="Poppins"/>
                  <a:ea typeface="Poppins"/>
                  <a:cs typeface="Poppins"/>
                  <a:sym typeface="Poppins"/>
                </a:endParaRPr>
              </a:p>
            </p:txBody>
          </p:sp>
          <p:grpSp>
            <p:nvGrpSpPr>
              <p:cNvPr id="257" name="Google Shape;257;p33"/>
              <p:cNvGrpSpPr/>
              <p:nvPr/>
            </p:nvGrpSpPr>
            <p:grpSpPr>
              <a:xfrm>
                <a:off x="881025" y="2800065"/>
                <a:ext cx="92400" cy="411825"/>
                <a:chOff x="845575" y="2563700"/>
                <a:chExt cx="92400" cy="411825"/>
              </a:xfrm>
            </p:grpSpPr>
            <p:cxnSp>
              <p:nvCxnSpPr>
                <p:cNvPr id="258" name="Google Shape;258;p3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59" name="Google Shape;259;p3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33"/>
              <p:cNvSpPr txBox="1"/>
              <p:nvPr/>
            </p:nvSpPr>
            <p:spPr>
              <a:xfrm>
                <a:off x="823122"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latin typeface="Poppins"/>
                    <a:ea typeface="Poppins"/>
                    <a:cs typeface="Poppins"/>
                    <a:sym typeface="Poppins"/>
                  </a:rPr>
                  <a:t>AirBnB</a:t>
                </a:r>
                <a:endParaRPr b="1" sz="800">
                  <a:latin typeface="Poppins"/>
                  <a:ea typeface="Poppins"/>
                  <a:cs typeface="Poppins"/>
                  <a:sym typeface="Poppins"/>
                </a:endParaRPr>
              </a:p>
              <a:p>
                <a:pPr indent="0" lvl="0" marL="0" rtl="0" algn="l">
                  <a:spcBef>
                    <a:spcPts val="0"/>
                  </a:spcBef>
                  <a:spcAft>
                    <a:spcPts val="0"/>
                  </a:spcAft>
                  <a:buNone/>
                </a:pPr>
                <a:r>
                  <a:t/>
                </a:r>
                <a:endParaRPr sz="800">
                  <a:latin typeface="Poppins"/>
                  <a:ea typeface="Poppins"/>
                  <a:cs typeface="Poppins"/>
                  <a:sym typeface="Poppins"/>
                </a:endParaRPr>
              </a:p>
              <a:p>
                <a:pPr indent="0" lvl="0" marL="0" rtl="0" algn="l">
                  <a:spcBef>
                    <a:spcPts val="0"/>
                  </a:spcBef>
                  <a:spcAft>
                    <a:spcPts val="1600"/>
                  </a:spcAft>
                  <a:buNone/>
                </a:pPr>
                <a:r>
                  <a:rPr lang="es" sz="800">
                    <a:latin typeface="Poppins"/>
                    <a:ea typeface="Poppins"/>
                    <a:cs typeface="Poppins"/>
                    <a:sym typeface="Poppins"/>
                  </a:rPr>
                  <a:t>Maxime Beauchemin creó una herramienta para orquestar procesos de datos en AirBnB llamada Airflow</a:t>
                </a:r>
                <a:endParaRPr sz="800">
                  <a:latin typeface="Poppins"/>
                  <a:ea typeface="Poppins"/>
                  <a:cs typeface="Poppins"/>
                  <a:sym typeface="Poppins"/>
                </a:endParaRPr>
              </a:p>
            </p:txBody>
          </p:sp>
        </p:grpSp>
      </p:grpSp>
      <p:grpSp>
        <p:nvGrpSpPr>
          <p:cNvPr id="261" name="Google Shape;261;p33"/>
          <p:cNvGrpSpPr/>
          <p:nvPr/>
        </p:nvGrpSpPr>
        <p:grpSpPr>
          <a:xfrm>
            <a:off x="2512645" y="1871522"/>
            <a:ext cx="2501355" cy="1735654"/>
            <a:chOff x="2525595" y="2702596"/>
            <a:chExt cx="2501355" cy="1735654"/>
          </a:xfrm>
        </p:grpSpPr>
        <p:sp>
          <p:nvSpPr>
            <p:cNvPr id="262" name="Google Shape;262;p33"/>
            <p:cNvSpPr/>
            <p:nvPr/>
          </p:nvSpPr>
          <p:spPr>
            <a:xfrm>
              <a:off x="2890952" y="3079475"/>
              <a:ext cx="1958400" cy="13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33"/>
            <p:cNvGrpSpPr/>
            <p:nvPr/>
          </p:nvGrpSpPr>
          <p:grpSpPr>
            <a:xfrm>
              <a:off x="2525595" y="2702596"/>
              <a:ext cx="2501355" cy="1735654"/>
              <a:chOff x="2525595" y="2702596"/>
              <a:chExt cx="2501355" cy="1735654"/>
            </a:xfrm>
          </p:grpSpPr>
          <p:sp>
            <p:nvSpPr>
              <p:cNvPr id="264" name="Google Shape;264;p3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200">
                    <a:latin typeface="Poppins"/>
                    <a:ea typeface="Poppins"/>
                    <a:cs typeface="Poppins"/>
                    <a:sym typeface="Poppins"/>
                  </a:rPr>
                  <a:t>2016</a:t>
                </a:r>
                <a:endParaRPr b="1" sz="1200">
                  <a:latin typeface="Poppins"/>
                  <a:ea typeface="Poppins"/>
                  <a:cs typeface="Poppins"/>
                  <a:sym typeface="Poppins"/>
                </a:endParaRPr>
              </a:p>
            </p:txBody>
          </p:sp>
          <p:grpSp>
            <p:nvGrpSpPr>
              <p:cNvPr id="265" name="Google Shape;265;p33"/>
              <p:cNvGrpSpPr/>
              <p:nvPr/>
            </p:nvGrpSpPr>
            <p:grpSpPr>
              <a:xfrm rot="10800000">
                <a:off x="2849073" y="3079467"/>
                <a:ext cx="92400" cy="411825"/>
                <a:chOff x="2070100" y="2563700"/>
                <a:chExt cx="92400" cy="411825"/>
              </a:xfrm>
            </p:grpSpPr>
            <p:cxnSp>
              <p:nvCxnSpPr>
                <p:cNvPr id="266" name="Google Shape;266;p3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7" name="Google Shape;267;p3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3"/>
              <p:cNvSpPr txBox="1"/>
              <p:nvPr/>
            </p:nvSpPr>
            <p:spPr>
              <a:xfrm>
                <a:off x="2773350"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latin typeface="Poppins"/>
                    <a:ea typeface="Poppins"/>
                    <a:cs typeface="Poppins"/>
                    <a:sym typeface="Poppins"/>
                  </a:rPr>
                  <a:t>Fundación Apache</a:t>
                </a:r>
                <a:endParaRPr b="1" sz="800">
                  <a:latin typeface="Poppins"/>
                  <a:ea typeface="Poppins"/>
                  <a:cs typeface="Poppins"/>
                  <a:sym typeface="Poppins"/>
                </a:endParaRPr>
              </a:p>
              <a:p>
                <a:pPr indent="0" lvl="0" marL="0" rtl="0" algn="l">
                  <a:spcBef>
                    <a:spcPts val="0"/>
                  </a:spcBef>
                  <a:spcAft>
                    <a:spcPts val="0"/>
                  </a:spcAft>
                  <a:buNone/>
                </a:pPr>
                <a:r>
                  <a:t/>
                </a:r>
                <a:endParaRPr sz="800">
                  <a:latin typeface="Poppins"/>
                  <a:ea typeface="Poppins"/>
                  <a:cs typeface="Poppins"/>
                  <a:sym typeface="Poppins"/>
                </a:endParaRPr>
              </a:p>
              <a:p>
                <a:pPr indent="0" lvl="0" marL="0" rtl="0" algn="l">
                  <a:spcBef>
                    <a:spcPts val="0"/>
                  </a:spcBef>
                  <a:spcAft>
                    <a:spcPts val="1600"/>
                  </a:spcAft>
                  <a:buNone/>
                </a:pPr>
                <a:r>
                  <a:rPr lang="es" sz="800">
                    <a:latin typeface="Poppins"/>
                    <a:ea typeface="Poppins"/>
                    <a:cs typeface="Poppins"/>
                    <a:sym typeface="Poppins"/>
                  </a:rPr>
                  <a:t>Airflow se incorpora a la incubadora oficial de la Fundación Apache, marcando un hito significativo en su desarrollo y reconocimiento en la comunidad de código abierto.</a:t>
                </a:r>
                <a:endParaRPr sz="800">
                  <a:latin typeface="Poppins"/>
                  <a:ea typeface="Poppins"/>
                  <a:cs typeface="Poppins"/>
                  <a:sym typeface="Poppins"/>
                </a:endParaRPr>
              </a:p>
            </p:txBody>
          </p:sp>
        </p:grpSp>
      </p:grpSp>
      <p:pic>
        <p:nvPicPr>
          <p:cNvPr id="269" name="Google Shape;269;p33"/>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270" name="Google Shape;270;p33"/>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271" name="Google Shape;271;p33"/>
          <p:cNvPicPr preferRelativeResize="0"/>
          <p:nvPr/>
        </p:nvPicPr>
        <p:blipFill>
          <a:blip r:embed="rId4">
            <a:alphaModFix/>
          </a:blip>
          <a:stretch>
            <a:fillRect/>
          </a:stretch>
        </p:blipFill>
        <p:spPr>
          <a:xfrm>
            <a:off x="7514424" y="265600"/>
            <a:ext cx="1384724" cy="585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cxnSp>
        <p:nvCxnSpPr>
          <p:cNvPr id="276" name="Google Shape;276;p34"/>
          <p:cNvCxnSpPr/>
          <p:nvPr/>
        </p:nvCxnSpPr>
        <p:spPr>
          <a:xfrm>
            <a:off x="4381350" y="986125"/>
            <a:ext cx="14400" cy="2538600"/>
          </a:xfrm>
          <a:prstGeom prst="straightConnector1">
            <a:avLst/>
          </a:prstGeom>
          <a:noFill/>
          <a:ln cap="flat" cmpd="sng" w="9525">
            <a:solidFill>
              <a:srgbClr val="CCCCCC"/>
            </a:solidFill>
            <a:prstDash val="solid"/>
            <a:round/>
            <a:headEnd len="med" w="med" type="none"/>
            <a:tailEnd len="med" w="med" type="none"/>
          </a:ln>
        </p:spPr>
      </p:cxnSp>
      <p:pic>
        <p:nvPicPr>
          <p:cNvPr id="277" name="Google Shape;277;p34"/>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278" name="Google Shape;278;p34"/>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
        <p:nvSpPr>
          <p:cNvPr id="279" name="Google Shape;279;p34"/>
          <p:cNvSpPr txBox="1"/>
          <p:nvPr>
            <p:ph type="title"/>
          </p:nvPr>
        </p:nvSpPr>
        <p:spPr>
          <a:xfrm>
            <a:off x="488075" y="1205325"/>
            <a:ext cx="35817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540"/>
              <a:t>¿Para que sirve?</a:t>
            </a:r>
            <a:endParaRPr b="1" sz="2540"/>
          </a:p>
        </p:txBody>
      </p:sp>
      <p:sp>
        <p:nvSpPr>
          <p:cNvPr id="280" name="Google Shape;280;p34"/>
          <p:cNvSpPr txBox="1"/>
          <p:nvPr>
            <p:ph type="title"/>
          </p:nvPr>
        </p:nvSpPr>
        <p:spPr>
          <a:xfrm>
            <a:off x="4867775" y="1154875"/>
            <a:ext cx="39147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540"/>
              <a:t>¿Para que no sirve?</a:t>
            </a:r>
            <a:endParaRPr b="1" sz="2540"/>
          </a:p>
        </p:txBody>
      </p:sp>
      <p:sp>
        <p:nvSpPr>
          <p:cNvPr id="281" name="Google Shape;281;p34"/>
          <p:cNvSpPr txBox="1"/>
          <p:nvPr/>
        </p:nvSpPr>
        <p:spPr>
          <a:xfrm>
            <a:off x="4867825" y="1770475"/>
            <a:ext cx="39147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00">
                <a:solidFill>
                  <a:srgbClr val="434343"/>
                </a:solidFill>
                <a:latin typeface="Poppins"/>
                <a:ea typeface="Poppins"/>
                <a:cs typeface="Poppins"/>
                <a:sym typeface="Poppins"/>
              </a:rPr>
              <a:t>No es una Herramienta de Procesamiento:</a:t>
            </a:r>
            <a:r>
              <a:rPr lang="es" sz="1300">
                <a:solidFill>
                  <a:srgbClr val="434343"/>
                </a:solidFill>
                <a:latin typeface="Poppins"/>
                <a:ea typeface="Poppins"/>
                <a:cs typeface="Poppins"/>
                <a:sym typeface="Poppins"/>
              </a:rPr>
              <a:t> </a:t>
            </a:r>
            <a:endParaRPr sz="13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s" sz="1300">
                <a:latin typeface="Poppins"/>
                <a:ea typeface="Poppins"/>
                <a:cs typeface="Poppins"/>
                <a:sym typeface="Poppins"/>
              </a:rPr>
              <a:t>A diferencia de las herramientas de procesamiento de datos, Airflow no realiza la manipulación directa de los datos. En cambio, se encarga de orquestar los diversos componentes que procesan los datos en las canalizaciones.</a:t>
            </a:r>
            <a:endParaRPr sz="1300">
              <a:latin typeface="Poppins"/>
              <a:ea typeface="Poppins"/>
              <a:cs typeface="Poppins"/>
              <a:sym typeface="Poppins"/>
            </a:endParaRPr>
          </a:p>
        </p:txBody>
      </p:sp>
      <p:sp>
        <p:nvSpPr>
          <p:cNvPr id="282" name="Google Shape;282;p34"/>
          <p:cNvSpPr txBox="1"/>
          <p:nvPr/>
        </p:nvSpPr>
        <p:spPr>
          <a:xfrm>
            <a:off x="488075" y="1820925"/>
            <a:ext cx="3581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00">
                <a:solidFill>
                  <a:srgbClr val="434343"/>
                </a:solidFill>
                <a:latin typeface="Poppins"/>
                <a:ea typeface="Poppins"/>
                <a:cs typeface="Poppins"/>
                <a:sym typeface="Poppins"/>
              </a:rPr>
              <a:t>Coordinación de Procesos de Datos:</a:t>
            </a:r>
            <a:r>
              <a:rPr lang="es" sz="1300">
                <a:latin typeface="Poppins"/>
                <a:ea typeface="Poppins"/>
                <a:cs typeface="Poppins"/>
                <a:sym typeface="Poppins"/>
              </a:rPr>
              <a:t>  Airflow actúa como el conductor en el centro de sus procesos de datos. Coordina y programa la ejecución de tareas en sistemas distribuidos.</a:t>
            </a:r>
            <a:endParaRPr sz="1300">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5"/>
          <p:cNvPicPr preferRelativeResize="0"/>
          <p:nvPr/>
        </p:nvPicPr>
        <p:blipFill>
          <a:blip r:embed="rId3">
            <a:alphaModFix/>
          </a:blip>
          <a:stretch>
            <a:fillRect/>
          </a:stretch>
        </p:blipFill>
        <p:spPr>
          <a:xfrm>
            <a:off x="5024200" y="267796"/>
            <a:ext cx="3757950" cy="3673616"/>
          </a:xfrm>
          <a:prstGeom prst="rect">
            <a:avLst/>
          </a:prstGeom>
          <a:noFill/>
          <a:ln>
            <a:noFill/>
          </a:ln>
        </p:spPr>
      </p:pic>
      <p:sp>
        <p:nvSpPr>
          <p:cNvPr id="288" name="Google Shape;288;p35"/>
          <p:cNvSpPr txBox="1"/>
          <p:nvPr/>
        </p:nvSpPr>
        <p:spPr>
          <a:xfrm>
            <a:off x="354875" y="1050075"/>
            <a:ext cx="43398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2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2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200">
                <a:latin typeface="Poppins"/>
                <a:ea typeface="Poppins"/>
                <a:cs typeface="Poppins"/>
                <a:sym typeface="Poppins"/>
              </a:rPr>
              <a:t>Características:</a:t>
            </a:r>
            <a:endParaRPr b="1" sz="12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2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100">
                <a:latin typeface="Poppins"/>
                <a:ea typeface="Poppins"/>
                <a:cs typeface="Poppins"/>
                <a:sym typeface="Poppins"/>
              </a:rPr>
              <a:t>Orquestación de Componentes:</a:t>
            </a:r>
            <a:r>
              <a:rPr lang="es" sz="1100">
                <a:latin typeface="Poppins"/>
                <a:ea typeface="Poppins"/>
                <a:cs typeface="Poppins"/>
                <a:sym typeface="Poppins"/>
              </a:rPr>
              <a:t> Airflow coordina y programa componentes que son responsables del procesamiento de datos en las canalizaciones. Estos componentes pueden incluir extracción, transformación, carga (ETL), almacenamiento, y más.</a:t>
            </a:r>
            <a:endParaRPr sz="11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s" sz="1100">
                <a:latin typeface="Poppins"/>
                <a:ea typeface="Poppins"/>
                <a:cs typeface="Poppins"/>
                <a:sym typeface="Poppins"/>
              </a:rPr>
              <a:t>Facilita la Automatización:</a:t>
            </a:r>
            <a:r>
              <a:rPr lang="es" sz="1100">
                <a:latin typeface="Poppins"/>
                <a:ea typeface="Poppins"/>
                <a:cs typeface="Poppins"/>
                <a:sym typeface="Poppins"/>
              </a:rPr>
              <a:t> Al estar en el centro de la orquestación, Airflow permite la automatización de flujos de trabajo complejos, lo que ahorra tiempo y reduce la probabilidad de errores en la gestión de datos.</a:t>
            </a:r>
            <a:endParaRPr sz="1100">
              <a:latin typeface="Poppins"/>
              <a:ea typeface="Poppins"/>
              <a:cs typeface="Poppins"/>
              <a:sym typeface="Poppins"/>
            </a:endParaRPr>
          </a:p>
        </p:txBody>
      </p:sp>
      <p:pic>
        <p:nvPicPr>
          <p:cNvPr id="289" name="Google Shape;289;p35"/>
          <p:cNvPicPr preferRelativeResize="0"/>
          <p:nvPr/>
        </p:nvPicPr>
        <p:blipFill>
          <a:blip r:embed="rId4">
            <a:alphaModFix/>
          </a:blip>
          <a:stretch>
            <a:fillRect/>
          </a:stretch>
        </p:blipFill>
        <p:spPr>
          <a:xfrm>
            <a:off x="6218500" y="1651575"/>
            <a:ext cx="1446900" cy="612000"/>
          </a:xfrm>
          <a:prstGeom prst="roundRect">
            <a:avLst>
              <a:gd fmla="val 16667" name="adj"/>
            </a:avLst>
          </a:prstGeom>
          <a:noFill/>
          <a:ln cap="flat" cmpd="sng" w="9525">
            <a:solidFill>
              <a:schemeClr val="dk2"/>
            </a:solidFill>
            <a:prstDash val="solid"/>
            <a:round/>
            <a:headEnd len="sm" w="sm" type="none"/>
            <a:tailEnd len="sm" w="sm" type="none"/>
          </a:ln>
        </p:spPr>
      </p:pic>
      <p:sp>
        <p:nvSpPr>
          <p:cNvPr id="290" name="Google Shape;290;p35"/>
          <p:cNvSpPr txBox="1"/>
          <p:nvPr/>
        </p:nvSpPr>
        <p:spPr>
          <a:xfrm>
            <a:off x="314800" y="267800"/>
            <a:ext cx="40332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900">
                <a:latin typeface="Poppins"/>
                <a:ea typeface="Poppins"/>
                <a:cs typeface="Poppins"/>
                <a:sym typeface="Poppins"/>
              </a:rPr>
              <a:t>Rol de Apache Airflow en la Orquestación de Canalizaciones de Datos</a:t>
            </a:r>
            <a:endParaRPr b="1" sz="1900">
              <a:latin typeface="Poppins"/>
              <a:ea typeface="Poppins"/>
              <a:cs typeface="Poppins"/>
              <a:sym typeface="Poppins"/>
            </a:endParaRPr>
          </a:p>
        </p:txBody>
      </p:sp>
      <p:pic>
        <p:nvPicPr>
          <p:cNvPr id="291" name="Google Shape;291;p35"/>
          <p:cNvPicPr preferRelativeResize="0"/>
          <p:nvPr/>
        </p:nvPicPr>
        <p:blipFill>
          <a:blip r:embed="rId5">
            <a:alphaModFix/>
          </a:blip>
          <a:stretch>
            <a:fillRect/>
          </a:stretch>
        </p:blipFill>
        <p:spPr>
          <a:xfrm>
            <a:off x="7941288" y="1787313"/>
            <a:ext cx="761400" cy="395400"/>
          </a:xfrm>
          <a:prstGeom prst="roundRect">
            <a:avLst>
              <a:gd fmla="val 16667" name="adj"/>
            </a:avLst>
          </a:prstGeom>
          <a:noFill/>
          <a:ln cap="flat" cmpd="sng" w="9525">
            <a:solidFill>
              <a:schemeClr val="dk2"/>
            </a:solidFill>
            <a:prstDash val="solid"/>
            <a:round/>
            <a:headEnd len="sm" w="sm" type="none"/>
            <a:tailEnd len="sm" w="sm" type="none"/>
          </a:ln>
        </p:spPr>
      </p:pic>
      <p:pic>
        <p:nvPicPr>
          <p:cNvPr id="292" name="Google Shape;292;p35"/>
          <p:cNvPicPr preferRelativeResize="0"/>
          <p:nvPr/>
        </p:nvPicPr>
        <p:blipFill rotWithShape="1">
          <a:blip r:embed="rId6">
            <a:alphaModFix/>
          </a:blip>
          <a:srcRect b="19329" l="6655" r="6114" t="20549"/>
          <a:stretch/>
        </p:blipFill>
        <p:spPr>
          <a:xfrm>
            <a:off x="5266050" y="1106474"/>
            <a:ext cx="1091400" cy="395400"/>
          </a:xfrm>
          <a:prstGeom prst="roundRect">
            <a:avLst>
              <a:gd fmla="val 16667" name="adj"/>
            </a:avLst>
          </a:prstGeom>
          <a:noFill/>
          <a:ln cap="flat" cmpd="sng" w="9525">
            <a:solidFill>
              <a:schemeClr val="dk2"/>
            </a:solidFill>
            <a:prstDash val="solid"/>
            <a:round/>
            <a:headEnd len="sm" w="sm" type="none"/>
            <a:tailEnd len="sm" w="sm" type="none"/>
          </a:ln>
        </p:spPr>
      </p:pic>
      <p:pic>
        <p:nvPicPr>
          <p:cNvPr id="293" name="Google Shape;293;p35"/>
          <p:cNvPicPr preferRelativeResize="0"/>
          <p:nvPr/>
        </p:nvPicPr>
        <p:blipFill rotWithShape="1">
          <a:blip r:embed="rId7">
            <a:alphaModFix/>
          </a:blip>
          <a:srcRect b="17894" l="10629" r="9746" t="17804"/>
          <a:stretch/>
        </p:blipFill>
        <p:spPr>
          <a:xfrm>
            <a:off x="6141375" y="383350"/>
            <a:ext cx="933000" cy="395400"/>
          </a:xfrm>
          <a:prstGeom prst="roundRect">
            <a:avLst>
              <a:gd fmla="val 16667" name="adj"/>
            </a:avLst>
          </a:prstGeom>
          <a:noFill/>
          <a:ln cap="flat" cmpd="sng" w="9525">
            <a:solidFill>
              <a:schemeClr val="dk2"/>
            </a:solidFill>
            <a:prstDash val="solid"/>
            <a:round/>
            <a:headEnd len="sm" w="sm" type="none"/>
            <a:tailEnd len="sm" w="sm" type="none"/>
          </a:ln>
        </p:spPr>
      </p:pic>
      <p:pic>
        <p:nvPicPr>
          <p:cNvPr id="294" name="Google Shape;294;p35"/>
          <p:cNvPicPr preferRelativeResize="0"/>
          <p:nvPr/>
        </p:nvPicPr>
        <p:blipFill rotWithShape="1">
          <a:blip r:embed="rId8">
            <a:alphaModFix/>
          </a:blip>
          <a:srcRect b="29154" l="0" r="0" t="28745"/>
          <a:stretch/>
        </p:blipFill>
        <p:spPr>
          <a:xfrm>
            <a:off x="6605210" y="3095925"/>
            <a:ext cx="1668600" cy="395400"/>
          </a:xfrm>
          <a:prstGeom prst="roundRect">
            <a:avLst>
              <a:gd fmla="val 16667" name="adj"/>
            </a:avLst>
          </a:prstGeom>
          <a:noFill/>
          <a:ln cap="flat" cmpd="sng" w="9525">
            <a:solidFill>
              <a:schemeClr val="dk2"/>
            </a:solidFill>
            <a:prstDash val="solid"/>
            <a:round/>
            <a:headEnd len="sm" w="sm" type="none"/>
            <a:tailEnd len="sm" w="sm" type="none"/>
          </a:ln>
        </p:spPr>
      </p:pic>
      <p:pic>
        <p:nvPicPr>
          <p:cNvPr id="295" name="Google Shape;295;p35"/>
          <p:cNvPicPr preferRelativeResize="0"/>
          <p:nvPr/>
        </p:nvPicPr>
        <p:blipFill rotWithShape="1">
          <a:blip r:embed="rId9">
            <a:alphaModFix/>
          </a:blip>
          <a:srcRect b="21498" l="16195" r="19968" t="20864"/>
          <a:stretch/>
        </p:blipFill>
        <p:spPr>
          <a:xfrm>
            <a:off x="7690006" y="2498075"/>
            <a:ext cx="583800" cy="395400"/>
          </a:xfrm>
          <a:prstGeom prst="roundRect">
            <a:avLst>
              <a:gd fmla="val 16667" name="adj"/>
            </a:avLst>
          </a:prstGeom>
          <a:noFill/>
          <a:ln cap="flat" cmpd="sng" w="9525">
            <a:solidFill>
              <a:schemeClr val="dk2"/>
            </a:solidFill>
            <a:prstDash val="solid"/>
            <a:round/>
            <a:headEnd len="sm" w="sm" type="none"/>
            <a:tailEnd len="sm" w="sm" type="none"/>
          </a:ln>
        </p:spPr>
      </p:pic>
      <p:pic>
        <p:nvPicPr>
          <p:cNvPr id="296" name="Google Shape;296;p35"/>
          <p:cNvPicPr preferRelativeResize="0"/>
          <p:nvPr/>
        </p:nvPicPr>
        <p:blipFill rotWithShape="1">
          <a:blip r:embed="rId10">
            <a:alphaModFix/>
          </a:blip>
          <a:srcRect b="21271" l="0" r="0" t="14695"/>
          <a:stretch/>
        </p:blipFill>
        <p:spPr>
          <a:xfrm>
            <a:off x="7181648" y="912675"/>
            <a:ext cx="1600500" cy="395400"/>
          </a:xfrm>
          <a:prstGeom prst="roundRect">
            <a:avLst>
              <a:gd fmla="val 16667" name="adj"/>
            </a:avLst>
          </a:prstGeom>
          <a:noFill/>
          <a:ln cap="flat" cmpd="sng" w="9525">
            <a:solidFill>
              <a:schemeClr val="dk2"/>
            </a:solidFill>
            <a:prstDash val="solid"/>
            <a:round/>
            <a:headEnd len="sm" w="sm" type="none"/>
            <a:tailEnd len="sm" w="sm" type="none"/>
          </a:ln>
        </p:spPr>
      </p:pic>
      <p:pic>
        <p:nvPicPr>
          <p:cNvPr id="297" name="Google Shape;297;p35"/>
          <p:cNvPicPr preferRelativeResize="0"/>
          <p:nvPr/>
        </p:nvPicPr>
        <p:blipFill rotWithShape="1">
          <a:blip r:embed="rId11">
            <a:alphaModFix/>
          </a:blip>
          <a:srcRect b="18787" l="9288" r="6352" t="21681"/>
          <a:stretch/>
        </p:blipFill>
        <p:spPr>
          <a:xfrm>
            <a:off x="4822089" y="1906900"/>
            <a:ext cx="1120500" cy="395400"/>
          </a:xfrm>
          <a:prstGeom prst="roundRect">
            <a:avLst>
              <a:gd fmla="val 16667" name="adj"/>
            </a:avLst>
          </a:prstGeom>
          <a:noFill/>
          <a:ln cap="flat" cmpd="sng" w="9525">
            <a:solidFill>
              <a:schemeClr val="dk2"/>
            </a:solidFill>
            <a:prstDash val="solid"/>
            <a:round/>
            <a:headEnd len="sm" w="sm" type="none"/>
            <a:tailEnd len="sm" w="sm" type="none"/>
          </a:ln>
        </p:spPr>
      </p:pic>
      <p:pic>
        <p:nvPicPr>
          <p:cNvPr id="298" name="Google Shape;298;p35"/>
          <p:cNvPicPr preferRelativeResize="0"/>
          <p:nvPr/>
        </p:nvPicPr>
        <p:blipFill rotWithShape="1">
          <a:blip r:embed="rId12">
            <a:alphaModFix/>
          </a:blip>
          <a:srcRect b="20590" l="0" r="0" t="20342"/>
          <a:stretch/>
        </p:blipFill>
        <p:spPr>
          <a:xfrm>
            <a:off x="5266058" y="2607075"/>
            <a:ext cx="1281300" cy="395400"/>
          </a:xfrm>
          <a:prstGeom prst="roundRect">
            <a:avLst>
              <a:gd fmla="val 16667" name="adj"/>
            </a:avLst>
          </a:prstGeom>
          <a:noFill/>
          <a:ln cap="flat" cmpd="sng" w="9525">
            <a:solidFill>
              <a:schemeClr val="dk2"/>
            </a:solidFill>
            <a:prstDash val="solid"/>
            <a:round/>
            <a:headEnd len="sm" w="sm" type="none"/>
            <a:tailEnd len="sm" w="sm" type="none"/>
          </a:ln>
        </p:spPr>
      </p:pic>
      <p:pic>
        <p:nvPicPr>
          <p:cNvPr id="299" name="Google Shape;299;p35"/>
          <p:cNvPicPr preferRelativeResize="0"/>
          <p:nvPr/>
        </p:nvPicPr>
        <p:blipFill>
          <a:blip r:embed="rId13">
            <a:alphaModFix/>
          </a:blip>
          <a:stretch>
            <a:fillRect/>
          </a:stretch>
        </p:blipFill>
        <p:spPr>
          <a:xfrm>
            <a:off x="204425" y="4610975"/>
            <a:ext cx="401850" cy="401850"/>
          </a:xfrm>
          <a:prstGeom prst="rect">
            <a:avLst/>
          </a:prstGeom>
          <a:noFill/>
          <a:ln>
            <a:noFill/>
          </a:ln>
        </p:spPr>
      </p:pic>
      <p:sp>
        <p:nvSpPr>
          <p:cNvPr id="300" name="Google Shape;300;p35"/>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nvSpPr>
        <p:spPr>
          <a:xfrm>
            <a:off x="550238" y="1609225"/>
            <a:ext cx="82707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400">
                <a:solidFill>
                  <a:schemeClr val="dk1"/>
                </a:solidFill>
                <a:latin typeface="Poppins"/>
                <a:ea typeface="Poppins"/>
                <a:cs typeface="Poppins"/>
                <a:sym typeface="Poppins"/>
              </a:rPr>
              <a:t>Apache Airflow </a:t>
            </a:r>
            <a:r>
              <a:rPr b="1" lang="es" sz="3400">
                <a:solidFill>
                  <a:srgbClr val="E06666"/>
                </a:solidFill>
                <a:latin typeface="Poppins"/>
                <a:ea typeface="Poppins"/>
                <a:cs typeface="Poppins"/>
                <a:sym typeface="Poppins"/>
              </a:rPr>
              <a:t>NO</a:t>
            </a:r>
            <a:r>
              <a:rPr b="1" lang="es" sz="3400">
                <a:solidFill>
                  <a:schemeClr val="dk1"/>
                </a:solidFill>
                <a:latin typeface="Poppins"/>
                <a:ea typeface="Poppins"/>
                <a:cs typeface="Poppins"/>
                <a:sym typeface="Poppins"/>
              </a:rPr>
              <a:t> es una </a:t>
            </a:r>
            <a:r>
              <a:rPr b="1" lang="es" sz="3400">
                <a:solidFill>
                  <a:srgbClr val="E06666"/>
                </a:solidFill>
                <a:latin typeface="Poppins"/>
                <a:ea typeface="Poppins"/>
                <a:cs typeface="Poppins"/>
                <a:sym typeface="Poppins"/>
              </a:rPr>
              <a:t>herramienta </a:t>
            </a:r>
            <a:r>
              <a:rPr b="1" lang="es" sz="3400">
                <a:solidFill>
                  <a:schemeClr val="dk1"/>
                </a:solidFill>
                <a:latin typeface="Poppins"/>
                <a:ea typeface="Poppins"/>
                <a:cs typeface="Poppins"/>
                <a:sym typeface="Poppins"/>
              </a:rPr>
              <a:t>de </a:t>
            </a:r>
            <a:r>
              <a:rPr b="1" lang="es" sz="3400">
                <a:solidFill>
                  <a:srgbClr val="E06666"/>
                </a:solidFill>
                <a:latin typeface="Poppins"/>
                <a:ea typeface="Poppins"/>
                <a:cs typeface="Poppins"/>
                <a:sym typeface="Poppins"/>
              </a:rPr>
              <a:t>ETL</a:t>
            </a:r>
            <a:r>
              <a:rPr b="1" lang="es" sz="3400">
                <a:solidFill>
                  <a:schemeClr val="dk1"/>
                </a:solidFill>
                <a:latin typeface="Poppins"/>
                <a:ea typeface="Poppins"/>
                <a:cs typeface="Poppins"/>
                <a:sym typeface="Poppins"/>
              </a:rPr>
              <a:t> </a:t>
            </a:r>
            <a:endParaRPr b="1" sz="3400">
              <a:solidFill>
                <a:schemeClr val="dk1"/>
              </a:solidFill>
              <a:latin typeface="Poppins"/>
              <a:ea typeface="Poppins"/>
              <a:cs typeface="Poppins"/>
              <a:sym typeface="Poppins"/>
            </a:endParaRPr>
          </a:p>
        </p:txBody>
      </p:sp>
      <p:pic>
        <p:nvPicPr>
          <p:cNvPr id="306" name="Google Shape;306;p36"/>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307" name="Google Shape;307;p36"/>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nvSpPr>
        <p:spPr>
          <a:xfrm>
            <a:off x="463650" y="2287050"/>
            <a:ext cx="82167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400">
                <a:latin typeface="Poppins"/>
                <a:ea typeface="Poppins"/>
                <a:cs typeface="Poppins"/>
                <a:sym typeface="Poppins"/>
              </a:rPr>
              <a:t>Data pipelines como graficos</a:t>
            </a:r>
            <a:endParaRPr sz="2300">
              <a:solidFill>
                <a:schemeClr val="dk1"/>
              </a:solidFill>
              <a:latin typeface="Poppins"/>
              <a:ea typeface="Poppins"/>
              <a:cs typeface="Poppins"/>
              <a:sym typeface="Poppins"/>
            </a:endParaRPr>
          </a:p>
        </p:txBody>
      </p:sp>
      <p:pic>
        <p:nvPicPr>
          <p:cNvPr id="318" name="Google Shape;318;p38"/>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319" name="Google Shape;319;p38"/>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idx="4294967295" type="title"/>
          </p:nvPr>
        </p:nvSpPr>
        <p:spPr>
          <a:xfrm>
            <a:off x="265500" y="273750"/>
            <a:ext cx="8633700" cy="15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a:t>Los data pipelines consisten en varias tareas o acciones que deben ejecutarse para lograr un resultado esperado</a:t>
            </a:r>
            <a:endParaRPr b="1" sz="2000"/>
          </a:p>
        </p:txBody>
      </p:sp>
      <p:sp>
        <p:nvSpPr>
          <p:cNvPr id="325" name="Google Shape;325;p39"/>
          <p:cNvSpPr txBox="1"/>
          <p:nvPr>
            <p:ph idx="4294967295" type="subTitle"/>
          </p:nvPr>
        </p:nvSpPr>
        <p:spPr>
          <a:xfrm>
            <a:off x="265450" y="1184700"/>
            <a:ext cx="4237800" cy="2774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sz="1400"/>
              <a:t>Ejemplo: Supongamos que queremos crear un pequeño dashboard de ventas que nos diga como se ven las ventas de la semana.</a:t>
            </a:r>
            <a:endParaRPr sz="1400"/>
          </a:p>
          <a:p>
            <a:pPr indent="0" lvl="0" marL="0" rtl="0" algn="l">
              <a:spcBef>
                <a:spcPts val="1200"/>
              </a:spcBef>
              <a:spcAft>
                <a:spcPts val="0"/>
              </a:spcAft>
              <a:buNone/>
            </a:pPr>
            <a:r>
              <a:rPr lang="es" sz="1400"/>
              <a:t>Pasos a seguir:</a:t>
            </a:r>
            <a:endParaRPr sz="1400"/>
          </a:p>
          <a:p>
            <a:pPr indent="-310832" lvl="0" marL="457200" rtl="0" algn="l">
              <a:spcBef>
                <a:spcPts val="1200"/>
              </a:spcBef>
              <a:spcAft>
                <a:spcPts val="0"/>
              </a:spcAft>
              <a:buSzPct val="100000"/>
              <a:buChar char="●"/>
            </a:pPr>
            <a:r>
              <a:rPr lang="es" sz="1400"/>
              <a:t>Obtener los datos de las ventas desde sus fuentes</a:t>
            </a:r>
            <a:endParaRPr sz="1400"/>
          </a:p>
          <a:p>
            <a:pPr indent="-310832" lvl="0" marL="457200" rtl="0" algn="l">
              <a:spcBef>
                <a:spcPts val="0"/>
              </a:spcBef>
              <a:spcAft>
                <a:spcPts val="0"/>
              </a:spcAft>
              <a:buSzPct val="100000"/>
              <a:buChar char="●"/>
            </a:pPr>
            <a:r>
              <a:rPr lang="es" sz="1400"/>
              <a:t>Limpiar y/o transformar los datos para que se ajusten a nuestro propósito aplicando reglas de negocio</a:t>
            </a:r>
            <a:endParaRPr sz="1400"/>
          </a:p>
          <a:p>
            <a:pPr indent="-310832" lvl="0" marL="457200" rtl="0" algn="l">
              <a:spcBef>
                <a:spcPts val="0"/>
              </a:spcBef>
              <a:spcAft>
                <a:spcPts val="0"/>
              </a:spcAft>
              <a:buSzPct val="100000"/>
              <a:buChar char="●"/>
            </a:pPr>
            <a:r>
              <a:rPr lang="es" sz="1400"/>
              <a:t>Enviar los datos transformados a una fuente donde la pueda leer el dashboard</a:t>
            </a:r>
            <a:endParaRPr sz="1400"/>
          </a:p>
        </p:txBody>
      </p:sp>
      <p:sp>
        <p:nvSpPr>
          <p:cNvPr id="326" name="Google Shape;326;p39"/>
          <p:cNvSpPr/>
          <p:nvPr/>
        </p:nvSpPr>
        <p:spPr>
          <a:xfrm>
            <a:off x="4750500" y="1282900"/>
            <a:ext cx="4148700" cy="22830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327" name="Google Shape;327;p39"/>
          <p:cNvPicPr preferRelativeResize="0"/>
          <p:nvPr/>
        </p:nvPicPr>
        <p:blipFill>
          <a:blip r:embed="rId3">
            <a:alphaModFix/>
          </a:blip>
          <a:stretch>
            <a:fillRect/>
          </a:stretch>
        </p:blipFill>
        <p:spPr>
          <a:xfrm>
            <a:off x="5013467" y="2444609"/>
            <a:ext cx="537203" cy="572878"/>
          </a:xfrm>
          <a:prstGeom prst="rect">
            <a:avLst/>
          </a:prstGeom>
          <a:noFill/>
          <a:ln>
            <a:noFill/>
          </a:ln>
        </p:spPr>
      </p:pic>
      <p:pic>
        <p:nvPicPr>
          <p:cNvPr id="328" name="Google Shape;328;p39"/>
          <p:cNvPicPr preferRelativeResize="0"/>
          <p:nvPr/>
        </p:nvPicPr>
        <p:blipFill>
          <a:blip r:embed="rId3">
            <a:alphaModFix/>
          </a:blip>
          <a:stretch>
            <a:fillRect/>
          </a:stretch>
        </p:blipFill>
        <p:spPr>
          <a:xfrm>
            <a:off x="5013470" y="1795788"/>
            <a:ext cx="537203" cy="572878"/>
          </a:xfrm>
          <a:prstGeom prst="rect">
            <a:avLst/>
          </a:prstGeom>
          <a:noFill/>
          <a:ln>
            <a:noFill/>
          </a:ln>
        </p:spPr>
      </p:pic>
      <p:sp>
        <p:nvSpPr>
          <p:cNvPr id="329" name="Google Shape;329;p39"/>
          <p:cNvSpPr/>
          <p:nvPr/>
        </p:nvSpPr>
        <p:spPr>
          <a:xfrm>
            <a:off x="6060900" y="2086900"/>
            <a:ext cx="1527900" cy="573000"/>
          </a:xfrm>
          <a:prstGeom prst="parallelogram">
            <a:avLst>
              <a:gd fmla="val 25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330" name="Google Shape;330;p39"/>
          <p:cNvPicPr preferRelativeResize="0"/>
          <p:nvPr/>
        </p:nvPicPr>
        <p:blipFill>
          <a:blip r:embed="rId4">
            <a:alphaModFix/>
          </a:blip>
          <a:stretch>
            <a:fillRect/>
          </a:stretch>
        </p:blipFill>
        <p:spPr>
          <a:xfrm>
            <a:off x="6335525" y="2166938"/>
            <a:ext cx="412900" cy="412919"/>
          </a:xfrm>
          <a:prstGeom prst="rect">
            <a:avLst/>
          </a:prstGeom>
          <a:noFill/>
          <a:ln>
            <a:noFill/>
          </a:ln>
        </p:spPr>
      </p:pic>
      <p:pic>
        <p:nvPicPr>
          <p:cNvPr id="331" name="Google Shape;331;p39"/>
          <p:cNvPicPr preferRelativeResize="0"/>
          <p:nvPr/>
        </p:nvPicPr>
        <p:blipFill>
          <a:blip r:embed="rId5">
            <a:alphaModFix/>
          </a:blip>
          <a:stretch>
            <a:fillRect/>
          </a:stretch>
        </p:blipFill>
        <p:spPr>
          <a:xfrm>
            <a:off x="6904050" y="2166950"/>
            <a:ext cx="412900" cy="412900"/>
          </a:xfrm>
          <a:prstGeom prst="rect">
            <a:avLst/>
          </a:prstGeom>
          <a:noFill/>
          <a:ln>
            <a:noFill/>
          </a:ln>
        </p:spPr>
      </p:pic>
      <p:pic>
        <p:nvPicPr>
          <p:cNvPr id="332" name="Google Shape;332;p39"/>
          <p:cNvPicPr preferRelativeResize="0"/>
          <p:nvPr/>
        </p:nvPicPr>
        <p:blipFill>
          <a:blip r:embed="rId6">
            <a:alphaModFix/>
          </a:blip>
          <a:stretch>
            <a:fillRect/>
          </a:stretch>
        </p:blipFill>
        <p:spPr>
          <a:xfrm>
            <a:off x="8036850" y="1823348"/>
            <a:ext cx="537199" cy="537180"/>
          </a:xfrm>
          <a:prstGeom prst="rect">
            <a:avLst/>
          </a:prstGeom>
          <a:noFill/>
          <a:ln>
            <a:noFill/>
          </a:ln>
        </p:spPr>
      </p:pic>
      <p:pic>
        <p:nvPicPr>
          <p:cNvPr id="333" name="Google Shape;333;p39"/>
          <p:cNvPicPr preferRelativeResize="0"/>
          <p:nvPr/>
        </p:nvPicPr>
        <p:blipFill>
          <a:blip r:embed="rId7">
            <a:alphaModFix/>
          </a:blip>
          <a:stretch>
            <a:fillRect/>
          </a:stretch>
        </p:blipFill>
        <p:spPr>
          <a:xfrm>
            <a:off x="8036850" y="2488263"/>
            <a:ext cx="537201" cy="537201"/>
          </a:xfrm>
          <a:prstGeom prst="rect">
            <a:avLst/>
          </a:prstGeom>
          <a:noFill/>
          <a:ln>
            <a:noFill/>
          </a:ln>
        </p:spPr>
      </p:pic>
      <p:cxnSp>
        <p:nvCxnSpPr>
          <p:cNvPr id="334" name="Google Shape;334;p39"/>
          <p:cNvCxnSpPr>
            <a:stCxn id="328" idx="3"/>
            <a:endCxn id="329" idx="5"/>
          </p:cNvCxnSpPr>
          <p:nvPr/>
        </p:nvCxnSpPr>
        <p:spPr>
          <a:xfrm>
            <a:off x="5550673" y="2082227"/>
            <a:ext cx="582000" cy="291300"/>
          </a:xfrm>
          <a:prstGeom prst="bentConnector3">
            <a:avLst>
              <a:gd fmla="val 43834" name="adj1"/>
            </a:avLst>
          </a:prstGeom>
          <a:noFill/>
          <a:ln cap="flat" cmpd="sng" w="9525">
            <a:solidFill>
              <a:schemeClr val="dk2"/>
            </a:solidFill>
            <a:prstDash val="solid"/>
            <a:round/>
            <a:headEnd len="med" w="med" type="none"/>
            <a:tailEnd len="med" w="med" type="stealth"/>
          </a:ln>
        </p:spPr>
      </p:cxnSp>
      <p:cxnSp>
        <p:nvCxnSpPr>
          <p:cNvPr id="335" name="Google Shape;335;p39"/>
          <p:cNvCxnSpPr>
            <a:stCxn id="327" idx="3"/>
            <a:endCxn id="329" idx="5"/>
          </p:cNvCxnSpPr>
          <p:nvPr/>
        </p:nvCxnSpPr>
        <p:spPr>
          <a:xfrm flipH="1" rot="10800000">
            <a:off x="5550670" y="2373448"/>
            <a:ext cx="582000" cy="357600"/>
          </a:xfrm>
          <a:prstGeom prst="bentConnector3">
            <a:avLst>
              <a:gd fmla="val 43834" name="adj1"/>
            </a:avLst>
          </a:prstGeom>
          <a:noFill/>
          <a:ln cap="flat" cmpd="sng" w="9525">
            <a:solidFill>
              <a:schemeClr val="dk2"/>
            </a:solidFill>
            <a:prstDash val="solid"/>
            <a:round/>
            <a:headEnd len="med" w="med" type="none"/>
            <a:tailEnd len="med" w="med" type="stealth"/>
          </a:ln>
        </p:spPr>
      </p:cxnSp>
      <p:cxnSp>
        <p:nvCxnSpPr>
          <p:cNvPr id="336" name="Google Shape;336;p39"/>
          <p:cNvCxnSpPr>
            <a:stCxn id="329" idx="2"/>
            <a:endCxn id="332" idx="1"/>
          </p:cNvCxnSpPr>
          <p:nvPr/>
        </p:nvCxnSpPr>
        <p:spPr>
          <a:xfrm flipH="1" rot="10800000">
            <a:off x="7517175" y="2092000"/>
            <a:ext cx="519600" cy="281400"/>
          </a:xfrm>
          <a:prstGeom prst="bentConnector3">
            <a:avLst>
              <a:gd fmla="val 56900" name="adj1"/>
            </a:avLst>
          </a:prstGeom>
          <a:noFill/>
          <a:ln cap="flat" cmpd="sng" w="9525">
            <a:solidFill>
              <a:schemeClr val="dk2"/>
            </a:solidFill>
            <a:prstDash val="solid"/>
            <a:round/>
            <a:headEnd len="med" w="med" type="none"/>
            <a:tailEnd len="med" w="med" type="stealth"/>
          </a:ln>
        </p:spPr>
      </p:cxnSp>
      <p:pic>
        <p:nvPicPr>
          <p:cNvPr id="337" name="Google Shape;337;p39"/>
          <p:cNvPicPr preferRelativeResize="0"/>
          <p:nvPr/>
        </p:nvPicPr>
        <p:blipFill>
          <a:blip r:embed="rId8">
            <a:alphaModFix/>
          </a:blip>
          <a:stretch>
            <a:fillRect/>
          </a:stretch>
        </p:blipFill>
        <p:spPr>
          <a:xfrm>
            <a:off x="204425" y="4610975"/>
            <a:ext cx="401850" cy="401850"/>
          </a:xfrm>
          <a:prstGeom prst="rect">
            <a:avLst/>
          </a:prstGeom>
          <a:noFill/>
          <a:ln>
            <a:noFill/>
          </a:ln>
        </p:spPr>
      </p:pic>
      <p:sp>
        <p:nvSpPr>
          <p:cNvPr id="338" name="Google Shape;338;p39"/>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type="title"/>
          </p:nvPr>
        </p:nvSpPr>
        <p:spPr>
          <a:xfrm>
            <a:off x="992675" y="499400"/>
            <a:ext cx="4021800" cy="97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s" sz="3000"/>
              <a:t>Graficos Dirigidos</a:t>
            </a:r>
            <a:endParaRPr b="1" sz="3000"/>
          </a:p>
        </p:txBody>
      </p:sp>
      <p:sp>
        <p:nvSpPr>
          <p:cNvPr id="344" name="Google Shape;344;p40"/>
          <p:cNvSpPr/>
          <p:nvPr/>
        </p:nvSpPr>
        <p:spPr>
          <a:xfrm>
            <a:off x="5786100" y="583550"/>
            <a:ext cx="2365200" cy="807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45" name="Google Shape;345;p40"/>
          <p:cNvSpPr/>
          <p:nvPr/>
        </p:nvSpPr>
        <p:spPr>
          <a:xfrm>
            <a:off x="6014931" y="974525"/>
            <a:ext cx="855000" cy="231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346" name="Google Shape;346;p40"/>
          <p:cNvCxnSpPr/>
          <p:nvPr/>
        </p:nvCxnSpPr>
        <p:spPr>
          <a:xfrm>
            <a:off x="7309467" y="1090025"/>
            <a:ext cx="566100" cy="0"/>
          </a:xfrm>
          <a:prstGeom prst="straightConnector1">
            <a:avLst/>
          </a:prstGeom>
          <a:noFill/>
          <a:ln cap="flat" cmpd="sng" w="9525">
            <a:solidFill>
              <a:schemeClr val="dk2"/>
            </a:solidFill>
            <a:prstDash val="solid"/>
            <a:round/>
            <a:headEnd len="med" w="med" type="none"/>
            <a:tailEnd len="med" w="med" type="triangle"/>
          </a:ln>
        </p:spPr>
      </p:cxnSp>
      <p:sp>
        <p:nvSpPr>
          <p:cNvPr id="347" name="Google Shape;347;p40"/>
          <p:cNvSpPr txBox="1"/>
          <p:nvPr/>
        </p:nvSpPr>
        <p:spPr>
          <a:xfrm>
            <a:off x="6014931" y="707825"/>
            <a:ext cx="8550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700">
                <a:latin typeface="Poppins"/>
                <a:ea typeface="Poppins"/>
                <a:cs typeface="Poppins"/>
                <a:sym typeface="Poppins"/>
              </a:rPr>
              <a:t>Task Node</a:t>
            </a:r>
            <a:endParaRPr sz="700">
              <a:latin typeface="Poppins"/>
              <a:ea typeface="Poppins"/>
              <a:cs typeface="Poppins"/>
              <a:sym typeface="Poppins"/>
            </a:endParaRPr>
          </a:p>
        </p:txBody>
      </p:sp>
      <p:sp>
        <p:nvSpPr>
          <p:cNvPr id="348" name="Google Shape;348;p40"/>
          <p:cNvSpPr txBox="1"/>
          <p:nvPr/>
        </p:nvSpPr>
        <p:spPr>
          <a:xfrm>
            <a:off x="7127529" y="707825"/>
            <a:ext cx="8550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700">
                <a:latin typeface="Poppins"/>
                <a:ea typeface="Poppins"/>
                <a:cs typeface="Poppins"/>
                <a:sym typeface="Poppins"/>
              </a:rPr>
              <a:t>Task Dependency</a:t>
            </a:r>
            <a:endParaRPr sz="700">
              <a:latin typeface="Poppins"/>
              <a:ea typeface="Poppins"/>
              <a:cs typeface="Poppins"/>
              <a:sym typeface="Poppins"/>
            </a:endParaRPr>
          </a:p>
        </p:txBody>
      </p:sp>
      <p:sp>
        <p:nvSpPr>
          <p:cNvPr id="349" name="Google Shape;349;p40"/>
          <p:cNvSpPr/>
          <p:nvPr/>
        </p:nvSpPr>
        <p:spPr>
          <a:xfrm>
            <a:off x="992675" y="1600425"/>
            <a:ext cx="1814700" cy="66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Obtener datos de la fuente 1</a:t>
            </a:r>
            <a:endParaRPr b="1" sz="1000">
              <a:solidFill>
                <a:schemeClr val="lt1"/>
              </a:solidFill>
              <a:latin typeface="Poppins"/>
              <a:ea typeface="Poppins"/>
              <a:cs typeface="Poppins"/>
              <a:sym typeface="Poppins"/>
            </a:endParaRPr>
          </a:p>
        </p:txBody>
      </p:sp>
      <p:sp>
        <p:nvSpPr>
          <p:cNvPr id="350" name="Google Shape;350;p40"/>
          <p:cNvSpPr/>
          <p:nvPr/>
        </p:nvSpPr>
        <p:spPr>
          <a:xfrm>
            <a:off x="992675" y="2954232"/>
            <a:ext cx="1814700" cy="66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Obtener datos de la fuente 2</a:t>
            </a:r>
            <a:endParaRPr b="1" sz="1000">
              <a:solidFill>
                <a:schemeClr val="lt1"/>
              </a:solidFill>
              <a:latin typeface="Poppins"/>
              <a:ea typeface="Poppins"/>
              <a:cs typeface="Poppins"/>
              <a:sym typeface="Poppins"/>
            </a:endParaRPr>
          </a:p>
        </p:txBody>
      </p:sp>
      <p:sp>
        <p:nvSpPr>
          <p:cNvPr id="351" name="Google Shape;351;p40"/>
          <p:cNvSpPr/>
          <p:nvPr/>
        </p:nvSpPr>
        <p:spPr>
          <a:xfrm>
            <a:off x="3774648" y="2270051"/>
            <a:ext cx="1814700" cy="66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Limpiar y transformar</a:t>
            </a:r>
            <a:endParaRPr b="1" sz="1000">
              <a:solidFill>
                <a:schemeClr val="lt1"/>
              </a:solidFill>
              <a:latin typeface="Poppins"/>
              <a:ea typeface="Poppins"/>
              <a:cs typeface="Poppins"/>
              <a:sym typeface="Poppins"/>
            </a:endParaRPr>
          </a:p>
        </p:txBody>
      </p:sp>
      <p:sp>
        <p:nvSpPr>
          <p:cNvPr id="352" name="Google Shape;352;p40"/>
          <p:cNvSpPr/>
          <p:nvPr/>
        </p:nvSpPr>
        <p:spPr>
          <a:xfrm>
            <a:off x="6336620" y="2269613"/>
            <a:ext cx="1814700" cy="66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enviar datos a la fuente destino</a:t>
            </a:r>
            <a:endParaRPr b="1" sz="1000">
              <a:solidFill>
                <a:schemeClr val="lt1"/>
              </a:solidFill>
              <a:latin typeface="Poppins"/>
              <a:ea typeface="Poppins"/>
              <a:cs typeface="Poppins"/>
              <a:sym typeface="Poppins"/>
            </a:endParaRPr>
          </a:p>
        </p:txBody>
      </p:sp>
      <p:cxnSp>
        <p:nvCxnSpPr>
          <p:cNvPr id="353" name="Google Shape;353;p40"/>
          <p:cNvCxnSpPr>
            <a:stCxn id="349" idx="3"/>
            <a:endCxn id="351" idx="1"/>
          </p:cNvCxnSpPr>
          <p:nvPr/>
        </p:nvCxnSpPr>
        <p:spPr>
          <a:xfrm>
            <a:off x="2807375" y="1935075"/>
            <a:ext cx="967200" cy="669600"/>
          </a:xfrm>
          <a:prstGeom prst="bentConnector3">
            <a:avLst>
              <a:gd fmla="val 50009" name="adj1"/>
            </a:avLst>
          </a:prstGeom>
          <a:noFill/>
          <a:ln cap="flat" cmpd="sng" w="9525">
            <a:solidFill>
              <a:schemeClr val="dk2"/>
            </a:solidFill>
            <a:prstDash val="solid"/>
            <a:round/>
            <a:headEnd len="med" w="med" type="none"/>
            <a:tailEnd len="med" w="med" type="triangle"/>
          </a:ln>
        </p:spPr>
      </p:cxnSp>
      <p:cxnSp>
        <p:nvCxnSpPr>
          <p:cNvPr id="354" name="Google Shape;354;p40"/>
          <p:cNvCxnSpPr>
            <a:stCxn id="350" idx="3"/>
            <a:endCxn id="351" idx="1"/>
          </p:cNvCxnSpPr>
          <p:nvPr/>
        </p:nvCxnSpPr>
        <p:spPr>
          <a:xfrm flipH="1" rot="10800000">
            <a:off x="2807375" y="2604582"/>
            <a:ext cx="967200" cy="684300"/>
          </a:xfrm>
          <a:prstGeom prst="bentConnector3">
            <a:avLst>
              <a:gd fmla="val 50009" name="adj1"/>
            </a:avLst>
          </a:prstGeom>
          <a:noFill/>
          <a:ln cap="flat" cmpd="sng" w="9525">
            <a:solidFill>
              <a:schemeClr val="dk2"/>
            </a:solidFill>
            <a:prstDash val="solid"/>
            <a:round/>
            <a:headEnd len="med" w="med" type="none"/>
            <a:tailEnd len="med" w="med" type="triangle"/>
          </a:ln>
        </p:spPr>
      </p:cxnSp>
      <p:cxnSp>
        <p:nvCxnSpPr>
          <p:cNvPr id="355" name="Google Shape;355;p40"/>
          <p:cNvCxnSpPr>
            <a:stCxn id="351" idx="3"/>
            <a:endCxn id="352" idx="1"/>
          </p:cNvCxnSpPr>
          <p:nvPr/>
        </p:nvCxnSpPr>
        <p:spPr>
          <a:xfrm>
            <a:off x="5589348" y="2604701"/>
            <a:ext cx="747300" cy="600"/>
          </a:xfrm>
          <a:prstGeom prst="bentConnector3">
            <a:avLst>
              <a:gd fmla="val 50011" name="adj1"/>
            </a:avLst>
          </a:prstGeom>
          <a:noFill/>
          <a:ln cap="flat" cmpd="sng" w="9525">
            <a:solidFill>
              <a:schemeClr val="dk2"/>
            </a:solidFill>
            <a:prstDash val="solid"/>
            <a:round/>
            <a:headEnd len="med" w="med" type="none"/>
            <a:tailEnd len="med" w="med" type="triangle"/>
          </a:ln>
        </p:spPr>
      </p:cxnSp>
      <p:pic>
        <p:nvPicPr>
          <p:cNvPr id="356" name="Google Shape;356;p40"/>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357" name="Google Shape;357;p40"/>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type="title"/>
          </p:nvPr>
        </p:nvSpPr>
        <p:spPr>
          <a:xfrm>
            <a:off x="5438275" y="394275"/>
            <a:ext cx="3333300" cy="83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s" sz="3559">
                <a:solidFill>
                  <a:schemeClr val="accent1"/>
                </a:solidFill>
              </a:rPr>
              <a:t>DAG</a:t>
            </a:r>
            <a:endParaRPr b="1" sz="3559">
              <a:solidFill>
                <a:schemeClr val="accent1"/>
              </a:solidFill>
            </a:endParaRPr>
          </a:p>
          <a:p>
            <a:pPr indent="0" lvl="0" marL="0" rtl="0" algn="l">
              <a:spcBef>
                <a:spcPts val="0"/>
              </a:spcBef>
              <a:spcAft>
                <a:spcPts val="0"/>
              </a:spcAft>
              <a:buSzPts val="990"/>
              <a:buNone/>
            </a:pPr>
            <a:r>
              <a:rPr b="1" lang="es" sz="1760"/>
              <a:t>Gráfico Acíclico Dirigido</a:t>
            </a:r>
            <a:endParaRPr b="1" sz="1760"/>
          </a:p>
        </p:txBody>
      </p:sp>
      <p:sp>
        <p:nvSpPr>
          <p:cNvPr id="363" name="Google Shape;363;p41"/>
          <p:cNvSpPr txBox="1"/>
          <p:nvPr>
            <p:ph idx="1" type="body"/>
          </p:nvPr>
        </p:nvSpPr>
        <p:spPr>
          <a:xfrm>
            <a:off x="5408575" y="1343150"/>
            <a:ext cx="3392700" cy="21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a:t>Un Gráfico Acíclico Dirigido (DAG) es un gráfico que contiene bordes dirigidos y no tiene ciclos ni bucles, lo que significa que no hay dependencias circulares entre las tareas. Esta propiedad de ser acíclico es fundamental, ya que evita situaciones en las que una tarea depende de otra y viceversa, lo que se conoce como una dependencia circular.</a:t>
            </a:r>
            <a:endParaRPr/>
          </a:p>
          <a:p>
            <a:pPr indent="0" lvl="0" marL="0" rtl="0" algn="l">
              <a:spcBef>
                <a:spcPts val="1200"/>
              </a:spcBef>
              <a:spcAft>
                <a:spcPts val="1200"/>
              </a:spcAft>
              <a:buNone/>
            </a:pPr>
            <a:r>
              <a:t/>
            </a:r>
            <a:endParaRPr/>
          </a:p>
        </p:txBody>
      </p:sp>
      <p:sp>
        <p:nvSpPr>
          <p:cNvPr id="364" name="Google Shape;364;p41"/>
          <p:cNvSpPr/>
          <p:nvPr/>
        </p:nvSpPr>
        <p:spPr>
          <a:xfrm>
            <a:off x="355716" y="806625"/>
            <a:ext cx="1287900" cy="458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Task 1</a:t>
            </a:r>
            <a:endParaRPr b="1" sz="1000">
              <a:solidFill>
                <a:schemeClr val="lt1"/>
              </a:solidFill>
              <a:latin typeface="Poppins"/>
              <a:ea typeface="Poppins"/>
              <a:cs typeface="Poppins"/>
              <a:sym typeface="Poppins"/>
            </a:endParaRPr>
          </a:p>
        </p:txBody>
      </p:sp>
      <p:sp>
        <p:nvSpPr>
          <p:cNvPr id="365" name="Google Shape;365;p41"/>
          <p:cNvSpPr/>
          <p:nvPr/>
        </p:nvSpPr>
        <p:spPr>
          <a:xfrm>
            <a:off x="355600" y="1382425"/>
            <a:ext cx="1287900" cy="458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Task 2</a:t>
            </a:r>
            <a:endParaRPr b="1" sz="1000">
              <a:solidFill>
                <a:schemeClr val="lt1"/>
              </a:solidFill>
              <a:latin typeface="Poppins"/>
              <a:ea typeface="Poppins"/>
              <a:cs typeface="Poppins"/>
              <a:sym typeface="Poppins"/>
            </a:endParaRPr>
          </a:p>
        </p:txBody>
      </p:sp>
      <p:sp>
        <p:nvSpPr>
          <p:cNvPr id="366" name="Google Shape;366;p41"/>
          <p:cNvSpPr/>
          <p:nvPr/>
        </p:nvSpPr>
        <p:spPr>
          <a:xfrm>
            <a:off x="2097680" y="1093925"/>
            <a:ext cx="1287900" cy="458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Task 3</a:t>
            </a:r>
            <a:endParaRPr b="1" sz="1000">
              <a:solidFill>
                <a:schemeClr val="lt1"/>
              </a:solidFill>
              <a:latin typeface="Poppins"/>
              <a:ea typeface="Poppins"/>
              <a:cs typeface="Poppins"/>
              <a:sym typeface="Poppins"/>
            </a:endParaRPr>
          </a:p>
        </p:txBody>
      </p:sp>
      <p:sp>
        <p:nvSpPr>
          <p:cNvPr id="367" name="Google Shape;367;p41"/>
          <p:cNvSpPr/>
          <p:nvPr/>
        </p:nvSpPr>
        <p:spPr>
          <a:xfrm>
            <a:off x="3839641" y="1094225"/>
            <a:ext cx="1287900" cy="458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Task 4</a:t>
            </a:r>
            <a:endParaRPr b="1" sz="1000">
              <a:solidFill>
                <a:schemeClr val="lt1"/>
              </a:solidFill>
              <a:latin typeface="Poppins"/>
              <a:ea typeface="Poppins"/>
              <a:cs typeface="Poppins"/>
              <a:sym typeface="Poppins"/>
            </a:endParaRPr>
          </a:p>
        </p:txBody>
      </p:sp>
      <p:cxnSp>
        <p:nvCxnSpPr>
          <p:cNvPr id="368" name="Google Shape;368;p41"/>
          <p:cNvCxnSpPr>
            <a:stCxn id="364" idx="3"/>
            <a:endCxn id="366" idx="1"/>
          </p:cNvCxnSpPr>
          <p:nvPr/>
        </p:nvCxnSpPr>
        <p:spPr>
          <a:xfrm>
            <a:off x="1643616" y="1035975"/>
            <a:ext cx="454200" cy="287400"/>
          </a:xfrm>
          <a:prstGeom prst="bentConnector3">
            <a:avLst>
              <a:gd fmla="val 49987" name="adj1"/>
            </a:avLst>
          </a:prstGeom>
          <a:noFill/>
          <a:ln cap="flat" cmpd="sng" w="9525">
            <a:solidFill>
              <a:schemeClr val="dk2"/>
            </a:solidFill>
            <a:prstDash val="solid"/>
            <a:round/>
            <a:headEnd len="med" w="med" type="none"/>
            <a:tailEnd len="med" w="med" type="triangle"/>
          </a:ln>
        </p:spPr>
      </p:cxnSp>
      <p:cxnSp>
        <p:nvCxnSpPr>
          <p:cNvPr id="369" name="Google Shape;369;p41"/>
          <p:cNvCxnSpPr>
            <a:stCxn id="365" idx="3"/>
            <a:endCxn id="366" idx="1"/>
          </p:cNvCxnSpPr>
          <p:nvPr/>
        </p:nvCxnSpPr>
        <p:spPr>
          <a:xfrm flipH="1" rot="10800000">
            <a:off x="1643500" y="1323175"/>
            <a:ext cx="454200" cy="288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370" name="Google Shape;370;p41"/>
          <p:cNvCxnSpPr>
            <a:stCxn id="366" idx="3"/>
            <a:endCxn id="367" idx="1"/>
          </p:cNvCxnSpPr>
          <p:nvPr/>
        </p:nvCxnSpPr>
        <p:spPr>
          <a:xfrm>
            <a:off x="3385580" y="1323275"/>
            <a:ext cx="454200" cy="600"/>
          </a:xfrm>
          <a:prstGeom prst="bentConnector3">
            <a:avLst>
              <a:gd fmla="val 49987" name="adj1"/>
            </a:avLst>
          </a:prstGeom>
          <a:noFill/>
          <a:ln cap="flat" cmpd="sng" w="9525">
            <a:solidFill>
              <a:schemeClr val="dk2"/>
            </a:solidFill>
            <a:prstDash val="solid"/>
            <a:round/>
            <a:headEnd len="med" w="med" type="none"/>
            <a:tailEnd len="med" w="med" type="triangle"/>
          </a:ln>
        </p:spPr>
      </p:cxnSp>
      <p:sp>
        <p:nvSpPr>
          <p:cNvPr id="371" name="Google Shape;371;p41"/>
          <p:cNvSpPr/>
          <p:nvPr/>
        </p:nvSpPr>
        <p:spPr>
          <a:xfrm>
            <a:off x="355775" y="2329900"/>
            <a:ext cx="1287900" cy="458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Task 1</a:t>
            </a:r>
            <a:endParaRPr b="1" sz="1000">
              <a:solidFill>
                <a:schemeClr val="lt1"/>
              </a:solidFill>
              <a:latin typeface="Poppins"/>
              <a:ea typeface="Poppins"/>
              <a:cs typeface="Poppins"/>
              <a:sym typeface="Poppins"/>
            </a:endParaRPr>
          </a:p>
        </p:txBody>
      </p:sp>
      <p:sp>
        <p:nvSpPr>
          <p:cNvPr id="372" name="Google Shape;372;p41"/>
          <p:cNvSpPr/>
          <p:nvPr/>
        </p:nvSpPr>
        <p:spPr>
          <a:xfrm>
            <a:off x="355658" y="2905700"/>
            <a:ext cx="1287900" cy="458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Task 2</a:t>
            </a:r>
            <a:endParaRPr b="1" sz="1000">
              <a:solidFill>
                <a:schemeClr val="lt1"/>
              </a:solidFill>
              <a:latin typeface="Poppins"/>
              <a:ea typeface="Poppins"/>
              <a:cs typeface="Poppins"/>
              <a:sym typeface="Poppins"/>
            </a:endParaRPr>
          </a:p>
        </p:txBody>
      </p:sp>
      <p:sp>
        <p:nvSpPr>
          <p:cNvPr id="373" name="Google Shape;373;p41"/>
          <p:cNvSpPr/>
          <p:nvPr/>
        </p:nvSpPr>
        <p:spPr>
          <a:xfrm>
            <a:off x="2097738" y="2617200"/>
            <a:ext cx="1287900" cy="458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Task 3</a:t>
            </a:r>
            <a:endParaRPr b="1" sz="1000">
              <a:solidFill>
                <a:schemeClr val="lt1"/>
              </a:solidFill>
              <a:latin typeface="Poppins"/>
              <a:ea typeface="Poppins"/>
              <a:cs typeface="Poppins"/>
              <a:sym typeface="Poppins"/>
            </a:endParaRPr>
          </a:p>
        </p:txBody>
      </p:sp>
      <p:sp>
        <p:nvSpPr>
          <p:cNvPr id="374" name="Google Shape;374;p41"/>
          <p:cNvSpPr/>
          <p:nvPr/>
        </p:nvSpPr>
        <p:spPr>
          <a:xfrm>
            <a:off x="3839699" y="2617500"/>
            <a:ext cx="1287900" cy="458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Task 4</a:t>
            </a:r>
            <a:endParaRPr b="1" sz="1000">
              <a:solidFill>
                <a:schemeClr val="lt1"/>
              </a:solidFill>
              <a:latin typeface="Poppins"/>
              <a:ea typeface="Poppins"/>
              <a:cs typeface="Poppins"/>
              <a:sym typeface="Poppins"/>
            </a:endParaRPr>
          </a:p>
        </p:txBody>
      </p:sp>
      <p:cxnSp>
        <p:nvCxnSpPr>
          <p:cNvPr id="375" name="Google Shape;375;p41"/>
          <p:cNvCxnSpPr>
            <a:stCxn id="371" idx="3"/>
            <a:endCxn id="373" idx="1"/>
          </p:cNvCxnSpPr>
          <p:nvPr/>
        </p:nvCxnSpPr>
        <p:spPr>
          <a:xfrm>
            <a:off x="1643675" y="2559250"/>
            <a:ext cx="454200" cy="287400"/>
          </a:xfrm>
          <a:prstGeom prst="bentConnector3">
            <a:avLst>
              <a:gd fmla="val 49987" name="adj1"/>
            </a:avLst>
          </a:prstGeom>
          <a:noFill/>
          <a:ln cap="flat" cmpd="sng" w="9525">
            <a:solidFill>
              <a:schemeClr val="dk2"/>
            </a:solidFill>
            <a:prstDash val="solid"/>
            <a:round/>
            <a:headEnd len="med" w="med" type="none"/>
            <a:tailEnd len="med" w="med" type="triangle"/>
          </a:ln>
        </p:spPr>
      </p:cxnSp>
      <p:cxnSp>
        <p:nvCxnSpPr>
          <p:cNvPr id="376" name="Google Shape;376;p41"/>
          <p:cNvCxnSpPr>
            <a:stCxn id="372" idx="3"/>
            <a:endCxn id="373" idx="1"/>
          </p:cNvCxnSpPr>
          <p:nvPr/>
        </p:nvCxnSpPr>
        <p:spPr>
          <a:xfrm flipH="1" rot="10800000">
            <a:off x="1643558" y="2846450"/>
            <a:ext cx="454200" cy="288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377" name="Google Shape;377;p41"/>
          <p:cNvCxnSpPr>
            <a:stCxn id="373" idx="3"/>
            <a:endCxn id="374" idx="1"/>
          </p:cNvCxnSpPr>
          <p:nvPr/>
        </p:nvCxnSpPr>
        <p:spPr>
          <a:xfrm>
            <a:off x="3385638" y="2846550"/>
            <a:ext cx="454200" cy="600"/>
          </a:xfrm>
          <a:prstGeom prst="bentConnector3">
            <a:avLst>
              <a:gd fmla="val 49987" name="adj1"/>
            </a:avLst>
          </a:prstGeom>
          <a:noFill/>
          <a:ln cap="flat" cmpd="sng" w="9525">
            <a:solidFill>
              <a:schemeClr val="dk2"/>
            </a:solidFill>
            <a:prstDash val="solid"/>
            <a:round/>
            <a:headEnd len="med" w="med" type="none"/>
            <a:tailEnd len="med" w="med" type="triangle"/>
          </a:ln>
        </p:spPr>
      </p:cxnSp>
      <p:cxnSp>
        <p:nvCxnSpPr>
          <p:cNvPr id="378" name="Google Shape;378;p41"/>
          <p:cNvCxnSpPr>
            <a:stCxn id="374" idx="2"/>
            <a:endCxn id="373" idx="2"/>
          </p:cNvCxnSpPr>
          <p:nvPr/>
        </p:nvCxnSpPr>
        <p:spPr>
          <a:xfrm rot="5400000">
            <a:off x="3612299" y="2205450"/>
            <a:ext cx="600" cy="1742100"/>
          </a:xfrm>
          <a:prstGeom prst="bentConnector3">
            <a:avLst>
              <a:gd fmla="val 39687500" name="adj1"/>
            </a:avLst>
          </a:prstGeom>
          <a:noFill/>
          <a:ln cap="flat" cmpd="sng" w="9525">
            <a:solidFill>
              <a:schemeClr val="dk2"/>
            </a:solidFill>
            <a:prstDash val="solid"/>
            <a:round/>
            <a:headEnd len="med" w="med" type="none"/>
            <a:tailEnd len="med" w="med" type="stealth"/>
          </a:ln>
        </p:spPr>
      </p:cxnSp>
      <p:sp>
        <p:nvSpPr>
          <p:cNvPr id="379" name="Google Shape;379;p41"/>
          <p:cNvSpPr txBox="1"/>
          <p:nvPr/>
        </p:nvSpPr>
        <p:spPr>
          <a:xfrm>
            <a:off x="355658" y="316450"/>
            <a:ext cx="4772100" cy="28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latin typeface="Poppins"/>
                <a:ea typeface="Poppins"/>
                <a:cs typeface="Poppins"/>
                <a:sym typeface="Poppins"/>
              </a:rPr>
              <a:t>Gráfico Acíclico Dirigido (DAG) de tareas</a:t>
            </a:r>
            <a:endParaRPr b="1" sz="1000">
              <a:latin typeface="Poppins"/>
              <a:ea typeface="Poppins"/>
              <a:cs typeface="Poppins"/>
              <a:sym typeface="Poppins"/>
            </a:endParaRPr>
          </a:p>
        </p:txBody>
      </p:sp>
      <p:sp>
        <p:nvSpPr>
          <p:cNvPr id="380" name="Google Shape;380;p41"/>
          <p:cNvSpPr txBox="1"/>
          <p:nvPr/>
        </p:nvSpPr>
        <p:spPr>
          <a:xfrm>
            <a:off x="355658" y="1970338"/>
            <a:ext cx="4772100" cy="28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latin typeface="Poppins"/>
                <a:ea typeface="Poppins"/>
                <a:cs typeface="Poppins"/>
                <a:sym typeface="Poppins"/>
              </a:rPr>
              <a:t>Gráfico </a:t>
            </a:r>
            <a:r>
              <a:rPr b="1" lang="es" sz="1000">
                <a:latin typeface="Poppins"/>
                <a:ea typeface="Poppins"/>
                <a:cs typeface="Poppins"/>
                <a:sym typeface="Poppins"/>
              </a:rPr>
              <a:t>Cíclico</a:t>
            </a:r>
            <a:r>
              <a:rPr b="1" lang="es" sz="1000">
                <a:latin typeface="Poppins"/>
                <a:ea typeface="Poppins"/>
                <a:cs typeface="Poppins"/>
                <a:sym typeface="Poppins"/>
              </a:rPr>
              <a:t> Dirigido de tareas</a:t>
            </a:r>
            <a:endParaRPr b="1" sz="1000">
              <a:latin typeface="Poppins"/>
              <a:ea typeface="Poppins"/>
              <a:cs typeface="Poppins"/>
              <a:sym typeface="Poppins"/>
            </a:endParaRPr>
          </a:p>
        </p:txBody>
      </p:sp>
      <p:sp>
        <p:nvSpPr>
          <p:cNvPr id="381" name="Google Shape;381;p41"/>
          <p:cNvSpPr/>
          <p:nvPr/>
        </p:nvSpPr>
        <p:spPr>
          <a:xfrm>
            <a:off x="1586775" y="3658175"/>
            <a:ext cx="2309700" cy="675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800">
                <a:latin typeface="Poppins"/>
                <a:ea typeface="Poppins"/>
                <a:cs typeface="Poppins"/>
                <a:sym typeface="Poppins"/>
              </a:rPr>
              <a:t>La tarea 3 nunca podrá ejecutarse debido a su dependencia de la tarea 4, que a su vez depende de la tarea 3</a:t>
            </a:r>
            <a:endParaRPr sz="800">
              <a:latin typeface="Poppins"/>
              <a:ea typeface="Poppins"/>
              <a:cs typeface="Poppins"/>
              <a:sym typeface="Poppins"/>
            </a:endParaRPr>
          </a:p>
        </p:txBody>
      </p:sp>
      <p:cxnSp>
        <p:nvCxnSpPr>
          <p:cNvPr id="382" name="Google Shape;382;p41"/>
          <p:cNvCxnSpPr>
            <a:stCxn id="381" idx="0"/>
            <a:endCxn id="373" idx="2"/>
          </p:cNvCxnSpPr>
          <p:nvPr/>
        </p:nvCxnSpPr>
        <p:spPr>
          <a:xfrm rot="-5400000">
            <a:off x="2450775" y="3366725"/>
            <a:ext cx="582300" cy="600"/>
          </a:xfrm>
          <a:prstGeom prst="bentConnector3">
            <a:avLst>
              <a:gd fmla="val 49998" name="adj1"/>
            </a:avLst>
          </a:prstGeom>
          <a:noFill/>
          <a:ln cap="flat" cmpd="sng" w="9525">
            <a:solidFill>
              <a:schemeClr val="dk2"/>
            </a:solidFill>
            <a:prstDash val="solid"/>
            <a:round/>
            <a:headEnd len="med" w="med" type="none"/>
            <a:tailEnd len="med" w="med" type="none"/>
          </a:ln>
        </p:spPr>
      </p:cxnSp>
      <p:pic>
        <p:nvPicPr>
          <p:cNvPr id="383" name="Google Shape;383;p41"/>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384" name="Google Shape;384;p41"/>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p:nvPr/>
        </p:nvSpPr>
        <p:spPr>
          <a:xfrm>
            <a:off x="0" y="0"/>
            <a:ext cx="6159600" cy="441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4" name="Google Shape;74;p15"/>
          <p:cNvSpPr txBox="1"/>
          <p:nvPr/>
        </p:nvSpPr>
        <p:spPr>
          <a:xfrm>
            <a:off x="605250" y="1584350"/>
            <a:ext cx="4949100" cy="1467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Poppins"/>
              <a:buChar char="●"/>
            </a:pPr>
            <a:r>
              <a:rPr lang="es" sz="1600">
                <a:latin typeface="Poppins"/>
                <a:ea typeface="Poppins"/>
                <a:cs typeface="Poppins"/>
                <a:sym typeface="Poppins"/>
              </a:rPr>
              <a:t>Python</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s" sz="1600">
                <a:latin typeface="Poppins"/>
                <a:ea typeface="Poppins"/>
                <a:cs typeface="Poppins"/>
                <a:sym typeface="Poppins"/>
              </a:rPr>
              <a:t>Bash Basico</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s" sz="1600">
                <a:latin typeface="Poppins"/>
                <a:ea typeface="Poppins"/>
                <a:cs typeface="Poppins"/>
                <a:sym typeface="Poppins"/>
              </a:rPr>
              <a:t>SQL Basico</a:t>
            </a:r>
            <a:endParaRPr sz="1600">
              <a:latin typeface="Poppins"/>
              <a:ea typeface="Poppins"/>
              <a:cs typeface="Poppins"/>
              <a:sym typeface="Poppins"/>
            </a:endParaRPr>
          </a:p>
        </p:txBody>
      </p:sp>
      <p:sp>
        <p:nvSpPr>
          <p:cNvPr id="75" name="Google Shape;75;p15"/>
          <p:cNvSpPr txBox="1"/>
          <p:nvPr/>
        </p:nvSpPr>
        <p:spPr>
          <a:xfrm>
            <a:off x="605250" y="911150"/>
            <a:ext cx="7816200" cy="673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 sz="2700">
                <a:latin typeface="Poppins"/>
                <a:ea typeface="Poppins"/>
                <a:cs typeface="Poppins"/>
                <a:sym typeface="Poppins"/>
              </a:rPr>
              <a:t>Conocimientos necesarios para este curso</a:t>
            </a:r>
            <a:endParaRPr b="1" sz="2700">
              <a:solidFill>
                <a:schemeClr val="accent1"/>
              </a:solidFill>
              <a:latin typeface="Poppins"/>
              <a:ea typeface="Poppins"/>
              <a:cs typeface="Poppins"/>
              <a:sym typeface="Poppins"/>
            </a:endParaRPr>
          </a:p>
        </p:txBody>
      </p:sp>
      <p:pic>
        <p:nvPicPr>
          <p:cNvPr id="76" name="Google Shape;76;p15"/>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77" name="Google Shape;77;p15"/>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2"/>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3"/>
          <p:cNvSpPr txBox="1"/>
          <p:nvPr>
            <p:ph type="title"/>
          </p:nvPr>
        </p:nvSpPr>
        <p:spPr>
          <a:xfrm>
            <a:off x="321600" y="2010450"/>
            <a:ext cx="8500800" cy="5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a:t>¿Cómo se ejecuta un</a:t>
            </a:r>
            <a:r>
              <a:rPr b="1" lang="es"/>
              <a:t> DAG?</a:t>
            </a:r>
            <a:endParaRPr b="1"/>
          </a:p>
        </p:txBody>
      </p:sp>
      <p:pic>
        <p:nvPicPr>
          <p:cNvPr id="395" name="Google Shape;395;p43"/>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396" name="Google Shape;396;p43"/>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4"/>
          <p:cNvSpPr txBox="1"/>
          <p:nvPr>
            <p:ph type="title"/>
          </p:nvPr>
        </p:nvSpPr>
        <p:spPr>
          <a:xfrm>
            <a:off x="2377925" y="260250"/>
            <a:ext cx="6440400" cy="122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b="1" lang="es"/>
              <a:t>Algoritmo de ejecución de un DAG</a:t>
            </a:r>
            <a:endParaRPr b="1"/>
          </a:p>
        </p:txBody>
      </p:sp>
      <p:sp>
        <p:nvSpPr>
          <p:cNvPr id="402" name="Google Shape;402;p44"/>
          <p:cNvSpPr/>
          <p:nvPr/>
        </p:nvSpPr>
        <p:spPr>
          <a:xfrm>
            <a:off x="534237" y="1051913"/>
            <a:ext cx="1362600" cy="255900"/>
          </a:xfrm>
          <a:prstGeom prst="roundRect">
            <a:avLst>
              <a:gd fmla="val 16667" name="adj"/>
            </a:avLst>
          </a:prstGeom>
          <a:solidFill>
            <a:srgbClr val="C9DAF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latin typeface="Poppins"/>
                <a:ea typeface="Poppins"/>
                <a:cs typeface="Poppins"/>
                <a:sym typeface="Poppins"/>
              </a:rPr>
              <a:t>Task 1</a:t>
            </a:r>
            <a:endParaRPr b="1" sz="1000">
              <a:latin typeface="Poppins"/>
              <a:ea typeface="Poppins"/>
              <a:cs typeface="Poppins"/>
              <a:sym typeface="Poppins"/>
            </a:endParaRPr>
          </a:p>
        </p:txBody>
      </p:sp>
      <p:sp>
        <p:nvSpPr>
          <p:cNvPr id="403" name="Google Shape;403;p44"/>
          <p:cNvSpPr/>
          <p:nvPr/>
        </p:nvSpPr>
        <p:spPr>
          <a:xfrm>
            <a:off x="534114" y="1373412"/>
            <a:ext cx="1362600" cy="255900"/>
          </a:xfrm>
          <a:prstGeom prst="roundRect">
            <a:avLst>
              <a:gd fmla="val 16667" name="adj"/>
            </a:avLst>
          </a:prstGeom>
          <a:solidFill>
            <a:srgbClr val="C9DAF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latin typeface="Poppins"/>
                <a:ea typeface="Poppins"/>
                <a:cs typeface="Poppins"/>
                <a:sym typeface="Poppins"/>
              </a:rPr>
              <a:t>Task 2</a:t>
            </a:r>
            <a:endParaRPr b="1" sz="1000">
              <a:latin typeface="Poppins"/>
              <a:ea typeface="Poppins"/>
              <a:cs typeface="Poppins"/>
              <a:sym typeface="Poppins"/>
            </a:endParaRPr>
          </a:p>
        </p:txBody>
      </p:sp>
      <p:sp>
        <p:nvSpPr>
          <p:cNvPr id="404" name="Google Shape;404;p44"/>
          <p:cNvSpPr/>
          <p:nvPr/>
        </p:nvSpPr>
        <p:spPr>
          <a:xfrm>
            <a:off x="2377277" y="1212327"/>
            <a:ext cx="1362600" cy="255900"/>
          </a:xfrm>
          <a:prstGeom prst="roundRect">
            <a:avLst>
              <a:gd fmla="val 16667" name="adj"/>
            </a:avLst>
          </a:prstGeom>
          <a:solidFill>
            <a:srgbClr val="C9DAF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latin typeface="Poppins"/>
                <a:ea typeface="Poppins"/>
                <a:cs typeface="Poppins"/>
                <a:sym typeface="Poppins"/>
              </a:rPr>
              <a:t>Task 3</a:t>
            </a:r>
            <a:endParaRPr b="1" sz="1000">
              <a:latin typeface="Poppins"/>
              <a:ea typeface="Poppins"/>
              <a:cs typeface="Poppins"/>
              <a:sym typeface="Poppins"/>
            </a:endParaRPr>
          </a:p>
        </p:txBody>
      </p:sp>
      <p:sp>
        <p:nvSpPr>
          <p:cNvPr id="405" name="Google Shape;405;p44"/>
          <p:cNvSpPr/>
          <p:nvPr/>
        </p:nvSpPr>
        <p:spPr>
          <a:xfrm>
            <a:off x="4220315" y="1212495"/>
            <a:ext cx="1362600" cy="255900"/>
          </a:xfrm>
          <a:prstGeom prst="roundRect">
            <a:avLst>
              <a:gd fmla="val 16667" name="adj"/>
            </a:avLst>
          </a:prstGeom>
          <a:solidFill>
            <a:srgbClr val="C9DAF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latin typeface="Poppins"/>
                <a:ea typeface="Poppins"/>
                <a:cs typeface="Poppins"/>
                <a:sym typeface="Poppins"/>
              </a:rPr>
              <a:t>Task 4</a:t>
            </a:r>
            <a:endParaRPr b="1" sz="1000">
              <a:latin typeface="Poppins"/>
              <a:ea typeface="Poppins"/>
              <a:cs typeface="Poppins"/>
              <a:sym typeface="Poppins"/>
            </a:endParaRPr>
          </a:p>
        </p:txBody>
      </p:sp>
      <p:cxnSp>
        <p:nvCxnSpPr>
          <p:cNvPr id="406" name="Google Shape;406;p44"/>
          <p:cNvCxnSpPr>
            <a:stCxn id="402" idx="3"/>
            <a:endCxn id="404" idx="1"/>
          </p:cNvCxnSpPr>
          <p:nvPr/>
        </p:nvCxnSpPr>
        <p:spPr>
          <a:xfrm>
            <a:off x="1896837" y="1179863"/>
            <a:ext cx="480300" cy="160500"/>
          </a:xfrm>
          <a:prstGeom prst="bentConnector3">
            <a:avLst>
              <a:gd fmla="val 49987" name="adj1"/>
            </a:avLst>
          </a:prstGeom>
          <a:noFill/>
          <a:ln cap="flat" cmpd="sng" w="9525">
            <a:solidFill>
              <a:schemeClr val="dk2"/>
            </a:solidFill>
            <a:prstDash val="solid"/>
            <a:round/>
            <a:headEnd len="med" w="med" type="none"/>
            <a:tailEnd len="med" w="med" type="triangle"/>
          </a:ln>
        </p:spPr>
      </p:cxnSp>
      <p:cxnSp>
        <p:nvCxnSpPr>
          <p:cNvPr id="407" name="Google Shape;407;p44"/>
          <p:cNvCxnSpPr>
            <a:stCxn id="403" idx="3"/>
            <a:endCxn id="404" idx="1"/>
          </p:cNvCxnSpPr>
          <p:nvPr/>
        </p:nvCxnSpPr>
        <p:spPr>
          <a:xfrm flipH="1" rot="10800000">
            <a:off x="1896714" y="1340262"/>
            <a:ext cx="480600" cy="1611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408" name="Google Shape;408;p44"/>
          <p:cNvCxnSpPr>
            <a:stCxn id="404" idx="3"/>
            <a:endCxn id="405" idx="1"/>
          </p:cNvCxnSpPr>
          <p:nvPr/>
        </p:nvCxnSpPr>
        <p:spPr>
          <a:xfrm>
            <a:off x="3739877" y="1340277"/>
            <a:ext cx="480300" cy="600"/>
          </a:xfrm>
          <a:prstGeom prst="bentConnector3">
            <a:avLst>
              <a:gd fmla="val 49987" name="adj1"/>
            </a:avLst>
          </a:prstGeom>
          <a:noFill/>
          <a:ln cap="flat" cmpd="sng" w="9525">
            <a:solidFill>
              <a:schemeClr val="dk2"/>
            </a:solidFill>
            <a:prstDash val="solid"/>
            <a:round/>
            <a:headEnd len="med" w="med" type="none"/>
            <a:tailEnd len="med" w="med" type="triangle"/>
          </a:ln>
        </p:spPr>
      </p:cxnSp>
      <p:sp>
        <p:nvSpPr>
          <p:cNvPr id="409" name="Google Shape;409;p44"/>
          <p:cNvSpPr/>
          <p:nvPr/>
        </p:nvSpPr>
        <p:spPr>
          <a:xfrm>
            <a:off x="534308" y="2120388"/>
            <a:ext cx="1362600" cy="25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Task 1</a:t>
            </a:r>
            <a:endParaRPr b="1" sz="1000">
              <a:solidFill>
                <a:schemeClr val="lt1"/>
              </a:solidFill>
              <a:latin typeface="Poppins"/>
              <a:ea typeface="Poppins"/>
              <a:cs typeface="Poppins"/>
              <a:sym typeface="Poppins"/>
            </a:endParaRPr>
          </a:p>
        </p:txBody>
      </p:sp>
      <p:sp>
        <p:nvSpPr>
          <p:cNvPr id="410" name="Google Shape;410;p44"/>
          <p:cNvSpPr/>
          <p:nvPr/>
        </p:nvSpPr>
        <p:spPr>
          <a:xfrm>
            <a:off x="534185" y="2441887"/>
            <a:ext cx="1362600" cy="25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Task 2</a:t>
            </a:r>
            <a:endParaRPr b="1" sz="1000">
              <a:solidFill>
                <a:schemeClr val="lt1"/>
              </a:solidFill>
              <a:latin typeface="Poppins"/>
              <a:ea typeface="Poppins"/>
              <a:cs typeface="Poppins"/>
              <a:sym typeface="Poppins"/>
            </a:endParaRPr>
          </a:p>
        </p:txBody>
      </p:sp>
      <p:sp>
        <p:nvSpPr>
          <p:cNvPr id="411" name="Google Shape;411;p44"/>
          <p:cNvSpPr/>
          <p:nvPr/>
        </p:nvSpPr>
        <p:spPr>
          <a:xfrm>
            <a:off x="2377347" y="2280802"/>
            <a:ext cx="1362600" cy="255900"/>
          </a:xfrm>
          <a:prstGeom prst="roundRect">
            <a:avLst>
              <a:gd fmla="val 16667" name="adj"/>
            </a:avLst>
          </a:prstGeom>
          <a:solidFill>
            <a:srgbClr val="C9DAF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latin typeface="Poppins"/>
                <a:ea typeface="Poppins"/>
                <a:cs typeface="Poppins"/>
                <a:sym typeface="Poppins"/>
              </a:rPr>
              <a:t>Task 3</a:t>
            </a:r>
            <a:endParaRPr b="1" sz="1000">
              <a:latin typeface="Poppins"/>
              <a:ea typeface="Poppins"/>
              <a:cs typeface="Poppins"/>
              <a:sym typeface="Poppins"/>
            </a:endParaRPr>
          </a:p>
        </p:txBody>
      </p:sp>
      <p:sp>
        <p:nvSpPr>
          <p:cNvPr id="412" name="Google Shape;412;p44"/>
          <p:cNvSpPr/>
          <p:nvPr/>
        </p:nvSpPr>
        <p:spPr>
          <a:xfrm>
            <a:off x="4220385" y="2280970"/>
            <a:ext cx="1362600" cy="255900"/>
          </a:xfrm>
          <a:prstGeom prst="roundRect">
            <a:avLst>
              <a:gd fmla="val 16667" name="adj"/>
            </a:avLst>
          </a:prstGeom>
          <a:solidFill>
            <a:srgbClr val="C9DAF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latin typeface="Poppins"/>
                <a:ea typeface="Poppins"/>
                <a:cs typeface="Poppins"/>
                <a:sym typeface="Poppins"/>
              </a:rPr>
              <a:t>Task 4</a:t>
            </a:r>
            <a:endParaRPr b="1" sz="1000">
              <a:latin typeface="Poppins"/>
              <a:ea typeface="Poppins"/>
              <a:cs typeface="Poppins"/>
              <a:sym typeface="Poppins"/>
            </a:endParaRPr>
          </a:p>
        </p:txBody>
      </p:sp>
      <p:cxnSp>
        <p:nvCxnSpPr>
          <p:cNvPr id="413" name="Google Shape;413;p44"/>
          <p:cNvCxnSpPr>
            <a:stCxn id="409" idx="3"/>
            <a:endCxn id="411" idx="1"/>
          </p:cNvCxnSpPr>
          <p:nvPr/>
        </p:nvCxnSpPr>
        <p:spPr>
          <a:xfrm>
            <a:off x="1896908" y="2248338"/>
            <a:ext cx="480300" cy="160500"/>
          </a:xfrm>
          <a:prstGeom prst="bentConnector3">
            <a:avLst>
              <a:gd fmla="val 50008" name="adj1"/>
            </a:avLst>
          </a:prstGeom>
          <a:noFill/>
          <a:ln cap="flat" cmpd="sng" w="9525">
            <a:solidFill>
              <a:schemeClr val="dk2"/>
            </a:solidFill>
            <a:prstDash val="lgDashDot"/>
            <a:round/>
            <a:headEnd len="med" w="med" type="none"/>
            <a:tailEnd len="med" w="med" type="triangle"/>
          </a:ln>
        </p:spPr>
      </p:cxnSp>
      <p:cxnSp>
        <p:nvCxnSpPr>
          <p:cNvPr id="414" name="Google Shape;414;p44"/>
          <p:cNvCxnSpPr>
            <a:stCxn id="410" idx="3"/>
            <a:endCxn id="411" idx="1"/>
          </p:cNvCxnSpPr>
          <p:nvPr/>
        </p:nvCxnSpPr>
        <p:spPr>
          <a:xfrm flipH="1" rot="10800000">
            <a:off x="1896785" y="2408737"/>
            <a:ext cx="480600" cy="161100"/>
          </a:xfrm>
          <a:prstGeom prst="bentConnector3">
            <a:avLst>
              <a:gd fmla="val 49992" name="adj1"/>
            </a:avLst>
          </a:prstGeom>
          <a:noFill/>
          <a:ln cap="flat" cmpd="sng" w="9525">
            <a:solidFill>
              <a:schemeClr val="dk2"/>
            </a:solidFill>
            <a:prstDash val="lgDashDot"/>
            <a:round/>
            <a:headEnd len="med" w="med" type="none"/>
            <a:tailEnd len="med" w="med" type="triangle"/>
          </a:ln>
        </p:spPr>
      </p:cxnSp>
      <p:cxnSp>
        <p:nvCxnSpPr>
          <p:cNvPr id="415" name="Google Shape;415;p44"/>
          <p:cNvCxnSpPr>
            <a:stCxn id="411" idx="3"/>
            <a:endCxn id="412" idx="1"/>
          </p:cNvCxnSpPr>
          <p:nvPr/>
        </p:nvCxnSpPr>
        <p:spPr>
          <a:xfrm>
            <a:off x="3739947" y="2408752"/>
            <a:ext cx="480300" cy="600"/>
          </a:xfrm>
          <a:prstGeom prst="bentConnector3">
            <a:avLst>
              <a:gd fmla="val 50008" name="adj1"/>
            </a:avLst>
          </a:prstGeom>
          <a:noFill/>
          <a:ln cap="flat" cmpd="sng" w="9525">
            <a:solidFill>
              <a:schemeClr val="dk2"/>
            </a:solidFill>
            <a:prstDash val="solid"/>
            <a:round/>
            <a:headEnd len="med" w="med" type="none"/>
            <a:tailEnd len="med" w="med" type="triangle"/>
          </a:ln>
        </p:spPr>
      </p:cxnSp>
      <p:sp>
        <p:nvSpPr>
          <p:cNvPr id="416" name="Google Shape;416;p44"/>
          <p:cNvSpPr/>
          <p:nvPr/>
        </p:nvSpPr>
        <p:spPr>
          <a:xfrm>
            <a:off x="534308" y="3036463"/>
            <a:ext cx="1362600" cy="25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Task 1</a:t>
            </a:r>
            <a:endParaRPr b="1" sz="1000">
              <a:solidFill>
                <a:schemeClr val="lt1"/>
              </a:solidFill>
              <a:latin typeface="Poppins"/>
              <a:ea typeface="Poppins"/>
              <a:cs typeface="Poppins"/>
              <a:sym typeface="Poppins"/>
            </a:endParaRPr>
          </a:p>
        </p:txBody>
      </p:sp>
      <p:sp>
        <p:nvSpPr>
          <p:cNvPr id="417" name="Google Shape;417;p44"/>
          <p:cNvSpPr/>
          <p:nvPr/>
        </p:nvSpPr>
        <p:spPr>
          <a:xfrm>
            <a:off x="534185" y="3357962"/>
            <a:ext cx="1362600" cy="25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Task 2</a:t>
            </a:r>
            <a:endParaRPr b="1" sz="1000">
              <a:solidFill>
                <a:schemeClr val="lt1"/>
              </a:solidFill>
              <a:latin typeface="Poppins"/>
              <a:ea typeface="Poppins"/>
              <a:cs typeface="Poppins"/>
              <a:sym typeface="Poppins"/>
            </a:endParaRPr>
          </a:p>
        </p:txBody>
      </p:sp>
      <p:sp>
        <p:nvSpPr>
          <p:cNvPr id="418" name="Google Shape;418;p44"/>
          <p:cNvSpPr/>
          <p:nvPr/>
        </p:nvSpPr>
        <p:spPr>
          <a:xfrm>
            <a:off x="2377347" y="3196878"/>
            <a:ext cx="1362600" cy="25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Task 3</a:t>
            </a:r>
            <a:endParaRPr b="1" sz="1000">
              <a:solidFill>
                <a:schemeClr val="lt1"/>
              </a:solidFill>
              <a:latin typeface="Poppins"/>
              <a:ea typeface="Poppins"/>
              <a:cs typeface="Poppins"/>
              <a:sym typeface="Poppins"/>
            </a:endParaRPr>
          </a:p>
        </p:txBody>
      </p:sp>
      <p:sp>
        <p:nvSpPr>
          <p:cNvPr id="419" name="Google Shape;419;p44"/>
          <p:cNvSpPr/>
          <p:nvPr/>
        </p:nvSpPr>
        <p:spPr>
          <a:xfrm>
            <a:off x="4220385" y="3197045"/>
            <a:ext cx="1362600" cy="255900"/>
          </a:xfrm>
          <a:prstGeom prst="roundRect">
            <a:avLst>
              <a:gd fmla="val 16667" name="adj"/>
            </a:avLst>
          </a:prstGeom>
          <a:solidFill>
            <a:srgbClr val="C9DAF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latin typeface="Poppins"/>
                <a:ea typeface="Poppins"/>
                <a:cs typeface="Poppins"/>
                <a:sym typeface="Poppins"/>
              </a:rPr>
              <a:t>Task 4</a:t>
            </a:r>
            <a:endParaRPr b="1" sz="1000">
              <a:latin typeface="Poppins"/>
              <a:ea typeface="Poppins"/>
              <a:cs typeface="Poppins"/>
              <a:sym typeface="Poppins"/>
            </a:endParaRPr>
          </a:p>
        </p:txBody>
      </p:sp>
      <p:cxnSp>
        <p:nvCxnSpPr>
          <p:cNvPr id="420" name="Google Shape;420;p44"/>
          <p:cNvCxnSpPr>
            <a:stCxn id="416" idx="3"/>
            <a:endCxn id="418" idx="1"/>
          </p:cNvCxnSpPr>
          <p:nvPr/>
        </p:nvCxnSpPr>
        <p:spPr>
          <a:xfrm>
            <a:off x="1896908" y="3164413"/>
            <a:ext cx="480300" cy="160500"/>
          </a:xfrm>
          <a:prstGeom prst="bentConnector3">
            <a:avLst>
              <a:gd fmla="val 50008" name="adj1"/>
            </a:avLst>
          </a:prstGeom>
          <a:noFill/>
          <a:ln cap="flat" cmpd="sng" w="9525">
            <a:solidFill>
              <a:schemeClr val="dk2"/>
            </a:solidFill>
            <a:prstDash val="lgDashDot"/>
            <a:round/>
            <a:headEnd len="med" w="med" type="none"/>
            <a:tailEnd len="med" w="med" type="triangle"/>
          </a:ln>
        </p:spPr>
      </p:cxnSp>
      <p:cxnSp>
        <p:nvCxnSpPr>
          <p:cNvPr id="421" name="Google Shape;421;p44"/>
          <p:cNvCxnSpPr>
            <a:stCxn id="417" idx="3"/>
            <a:endCxn id="418" idx="1"/>
          </p:cNvCxnSpPr>
          <p:nvPr/>
        </p:nvCxnSpPr>
        <p:spPr>
          <a:xfrm flipH="1" rot="10800000">
            <a:off x="1896785" y="3324812"/>
            <a:ext cx="480600" cy="161100"/>
          </a:xfrm>
          <a:prstGeom prst="bentConnector3">
            <a:avLst>
              <a:gd fmla="val 49992" name="adj1"/>
            </a:avLst>
          </a:prstGeom>
          <a:noFill/>
          <a:ln cap="flat" cmpd="sng" w="9525">
            <a:solidFill>
              <a:schemeClr val="dk2"/>
            </a:solidFill>
            <a:prstDash val="lgDashDot"/>
            <a:round/>
            <a:headEnd len="med" w="med" type="none"/>
            <a:tailEnd len="med" w="med" type="triangle"/>
          </a:ln>
        </p:spPr>
      </p:cxnSp>
      <p:cxnSp>
        <p:nvCxnSpPr>
          <p:cNvPr id="422" name="Google Shape;422;p44"/>
          <p:cNvCxnSpPr>
            <a:stCxn id="418" idx="3"/>
            <a:endCxn id="419" idx="1"/>
          </p:cNvCxnSpPr>
          <p:nvPr/>
        </p:nvCxnSpPr>
        <p:spPr>
          <a:xfrm>
            <a:off x="3739947" y="3324828"/>
            <a:ext cx="480300" cy="600"/>
          </a:xfrm>
          <a:prstGeom prst="bentConnector3">
            <a:avLst>
              <a:gd fmla="val 50008" name="adj1"/>
            </a:avLst>
          </a:prstGeom>
          <a:noFill/>
          <a:ln cap="flat" cmpd="sng" w="9525">
            <a:solidFill>
              <a:schemeClr val="dk2"/>
            </a:solidFill>
            <a:prstDash val="lgDashDot"/>
            <a:round/>
            <a:headEnd len="med" w="med" type="none"/>
            <a:tailEnd len="med" w="med" type="triangle"/>
          </a:ln>
        </p:spPr>
      </p:cxnSp>
      <p:sp>
        <p:nvSpPr>
          <p:cNvPr id="423" name="Google Shape;423;p44"/>
          <p:cNvSpPr/>
          <p:nvPr/>
        </p:nvSpPr>
        <p:spPr>
          <a:xfrm>
            <a:off x="534853" y="3825613"/>
            <a:ext cx="1362600" cy="25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Task 1</a:t>
            </a:r>
            <a:endParaRPr b="1" sz="1000">
              <a:solidFill>
                <a:schemeClr val="lt1"/>
              </a:solidFill>
              <a:latin typeface="Poppins"/>
              <a:ea typeface="Poppins"/>
              <a:cs typeface="Poppins"/>
              <a:sym typeface="Poppins"/>
            </a:endParaRPr>
          </a:p>
        </p:txBody>
      </p:sp>
      <p:sp>
        <p:nvSpPr>
          <p:cNvPr id="424" name="Google Shape;424;p44"/>
          <p:cNvSpPr/>
          <p:nvPr/>
        </p:nvSpPr>
        <p:spPr>
          <a:xfrm>
            <a:off x="534730" y="4147113"/>
            <a:ext cx="1362600" cy="25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Task 2</a:t>
            </a:r>
            <a:endParaRPr b="1" sz="1000">
              <a:solidFill>
                <a:schemeClr val="lt1"/>
              </a:solidFill>
              <a:latin typeface="Poppins"/>
              <a:ea typeface="Poppins"/>
              <a:cs typeface="Poppins"/>
              <a:sym typeface="Poppins"/>
            </a:endParaRPr>
          </a:p>
        </p:txBody>
      </p:sp>
      <p:sp>
        <p:nvSpPr>
          <p:cNvPr id="425" name="Google Shape;425;p44"/>
          <p:cNvSpPr/>
          <p:nvPr/>
        </p:nvSpPr>
        <p:spPr>
          <a:xfrm>
            <a:off x="2377892" y="3986028"/>
            <a:ext cx="1362600" cy="25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Task 3</a:t>
            </a:r>
            <a:endParaRPr b="1" sz="1000">
              <a:solidFill>
                <a:schemeClr val="lt1"/>
              </a:solidFill>
              <a:latin typeface="Poppins"/>
              <a:ea typeface="Poppins"/>
              <a:cs typeface="Poppins"/>
              <a:sym typeface="Poppins"/>
            </a:endParaRPr>
          </a:p>
        </p:txBody>
      </p:sp>
      <p:sp>
        <p:nvSpPr>
          <p:cNvPr id="426" name="Google Shape;426;p44"/>
          <p:cNvSpPr/>
          <p:nvPr/>
        </p:nvSpPr>
        <p:spPr>
          <a:xfrm>
            <a:off x="4220930" y="3986195"/>
            <a:ext cx="1362600" cy="25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Task 4</a:t>
            </a:r>
            <a:endParaRPr b="1" sz="1000">
              <a:solidFill>
                <a:schemeClr val="lt1"/>
              </a:solidFill>
              <a:latin typeface="Poppins"/>
              <a:ea typeface="Poppins"/>
              <a:cs typeface="Poppins"/>
              <a:sym typeface="Poppins"/>
            </a:endParaRPr>
          </a:p>
        </p:txBody>
      </p:sp>
      <p:cxnSp>
        <p:nvCxnSpPr>
          <p:cNvPr id="427" name="Google Shape;427;p44"/>
          <p:cNvCxnSpPr>
            <a:stCxn id="423" idx="3"/>
            <a:endCxn id="425" idx="1"/>
          </p:cNvCxnSpPr>
          <p:nvPr/>
        </p:nvCxnSpPr>
        <p:spPr>
          <a:xfrm>
            <a:off x="1897453" y="3953563"/>
            <a:ext cx="480300" cy="160500"/>
          </a:xfrm>
          <a:prstGeom prst="bentConnector3">
            <a:avLst>
              <a:gd fmla="val 50008" name="adj1"/>
            </a:avLst>
          </a:prstGeom>
          <a:noFill/>
          <a:ln cap="flat" cmpd="sng" w="9525">
            <a:solidFill>
              <a:schemeClr val="dk2"/>
            </a:solidFill>
            <a:prstDash val="lgDashDot"/>
            <a:round/>
            <a:headEnd len="med" w="med" type="none"/>
            <a:tailEnd len="med" w="med" type="triangle"/>
          </a:ln>
        </p:spPr>
      </p:cxnSp>
      <p:cxnSp>
        <p:nvCxnSpPr>
          <p:cNvPr id="428" name="Google Shape;428;p44"/>
          <p:cNvCxnSpPr>
            <a:stCxn id="424" idx="3"/>
            <a:endCxn id="425" idx="1"/>
          </p:cNvCxnSpPr>
          <p:nvPr/>
        </p:nvCxnSpPr>
        <p:spPr>
          <a:xfrm flipH="1" rot="10800000">
            <a:off x="1897330" y="4113963"/>
            <a:ext cx="480600" cy="161100"/>
          </a:xfrm>
          <a:prstGeom prst="bentConnector3">
            <a:avLst>
              <a:gd fmla="val 49992" name="adj1"/>
            </a:avLst>
          </a:prstGeom>
          <a:noFill/>
          <a:ln cap="flat" cmpd="sng" w="9525">
            <a:solidFill>
              <a:schemeClr val="dk2"/>
            </a:solidFill>
            <a:prstDash val="lgDashDot"/>
            <a:round/>
            <a:headEnd len="med" w="med" type="none"/>
            <a:tailEnd len="med" w="med" type="triangle"/>
          </a:ln>
        </p:spPr>
      </p:cxnSp>
      <p:cxnSp>
        <p:nvCxnSpPr>
          <p:cNvPr id="429" name="Google Shape;429;p44"/>
          <p:cNvCxnSpPr>
            <a:stCxn id="425" idx="3"/>
            <a:endCxn id="426" idx="1"/>
          </p:cNvCxnSpPr>
          <p:nvPr/>
        </p:nvCxnSpPr>
        <p:spPr>
          <a:xfrm>
            <a:off x="3740492" y="4113978"/>
            <a:ext cx="480300" cy="600"/>
          </a:xfrm>
          <a:prstGeom prst="bentConnector3">
            <a:avLst>
              <a:gd fmla="val 50008" name="adj1"/>
            </a:avLst>
          </a:prstGeom>
          <a:noFill/>
          <a:ln cap="flat" cmpd="sng" w="9525">
            <a:solidFill>
              <a:schemeClr val="dk2"/>
            </a:solidFill>
            <a:prstDash val="lgDashDot"/>
            <a:round/>
            <a:headEnd len="med" w="med" type="none"/>
            <a:tailEnd len="med" w="med" type="triangle"/>
          </a:ln>
        </p:spPr>
      </p:cxnSp>
      <p:sp>
        <p:nvSpPr>
          <p:cNvPr id="430" name="Google Shape;430;p44"/>
          <p:cNvSpPr txBox="1"/>
          <p:nvPr/>
        </p:nvSpPr>
        <p:spPr>
          <a:xfrm>
            <a:off x="534114" y="626438"/>
            <a:ext cx="1464000" cy="255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latin typeface="Poppins"/>
                <a:ea typeface="Poppins"/>
                <a:cs typeface="Poppins"/>
                <a:sym typeface="Poppins"/>
              </a:rPr>
              <a:t>Tareas listas para ejecución; no hay dependencias insatisfechas</a:t>
            </a:r>
            <a:endParaRPr sz="600">
              <a:latin typeface="Poppins"/>
              <a:ea typeface="Poppins"/>
              <a:cs typeface="Poppins"/>
              <a:sym typeface="Poppins"/>
            </a:endParaRPr>
          </a:p>
        </p:txBody>
      </p:sp>
      <p:sp>
        <p:nvSpPr>
          <p:cNvPr id="431" name="Google Shape;431;p44"/>
          <p:cNvSpPr txBox="1"/>
          <p:nvPr/>
        </p:nvSpPr>
        <p:spPr>
          <a:xfrm>
            <a:off x="483412" y="1746900"/>
            <a:ext cx="1464000" cy="255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latin typeface="Poppins"/>
                <a:ea typeface="Poppins"/>
                <a:cs typeface="Poppins"/>
                <a:sym typeface="Poppins"/>
              </a:rPr>
              <a:t>La tarea ha terminado ejecución</a:t>
            </a:r>
            <a:endParaRPr sz="600">
              <a:latin typeface="Poppins"/>
              <a:ea typeface="Poppins"/>
              <a:cs typeface="Poppins"/>
              <a:sym typeface="Poppins"/>
            </a:endParaRPr>
          </a:p>
        </p:txBody>
      </p:sp>
      <p:cxnSp>
        <p:nvCxnSpPr>
          <p:cNvPr id="432" name="Google Shape;432;p44"/>
          <p:cNvCxnSpPr>
            <a:stCxn id="431" idx="1"/>
            <a:endCxn id="409" idx="1"/>
          </p:cNvCxnSpPr>
          <p:nvPr/>
        </p:nvCxnSpPr>
        <p:spPr>
          <a:xfrm>
            <a:off x="483412" y="1874850"/>
            <a:ext cx="51000" cy="373500"/>
          </a:xfrm>
          <a:prstGeom prst="curvedConnector3">
            <a:avLst>
              <a:gd fmla="val -438536" name="adj1"/>
            </a:avLst>
          </a:prstGeom>
          <a:noFill/>
          <a:ln cap="flat" cmpd="sng" w="9525">
            <a:solidFill>
              <a:schemeClr val="dk2"/>
            </a:solidFill>
            <a:prstDash val="solid"/>
            <a:round/>
            <a:headEnd len="med" w="med" type="none"/>
            <a:tailEnd len="med" w="med" type="triangle"/>
          </a:ln>
        </p:spPr>
      </p:cxnSp>
      <p:cxnSp>
        <p:nvCxnSpPr>
          <p:cNvPr id="433" name="Google Shape;433;p44"/>
          <p:cNvCxnSpPr>
            <a:stCxn id="431" idx="1"/>
            <a:endCxn id="410" idx="1"/>
          </p:cNvCxnSpPr>
          <p:nvPr/>
        </p:nvCxnSpPr>
        <p:spPr>
          <a:xfrm>
            <a:off x="483412" y="1874850"/>
            <a:ext cx="50700" cy="695100"/>
          </a:xfrm>
          <a:prstGeom prst="curvedConnector3">
            <a:avLst>
              <a:gd fmla="val -538306" name="adj1"/>
            </a:avLst>
          </a:prstGeom>
          <a:noFill/>
          <a:ln cap="flat" cmpd="sng" w="9525">
            <a:solidFill>
              <a:schemeClr val="dk2"/>
            </a:solidFill>
            <a:prstDash val="solid"/>
            <a:round/>
            <a:headEnd len="med" w="med" type="none"/>
            <a:tailEnd len="med" w="med" type="triangle"/>
          </a:ln>
        </p:spPr>
      </p:cxnSp>
      <p:sp>
        <p:nvSpPr>
          <p:cNvPr id="434" name="Google Shape;434;p44"/>
          <p:cNvSpPr txBox="1"/>
          <p:nvPr/>
        </p:nvSpPr>
        <p:spPr>
          <a:xfrm>
            <a:off x="2291746" y="1671538"/>
            <a:ext cx="1534200" cy="3735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latin typeface="Poppins"/>
                <a:ea typeface="Poppins"/>
                <a:cs typeface="Poppins"/>
                <a:sym typeface="Poppins"/>
              </a:rPr>
              <a:t>La tarea ahora está lista para ejecutarse, ya que su dependencia ascendente está satisfecha</a:t>
            </a:r>
            <a:endParaRPr sz="600">
              <a:latin typeface="Poppins"/>
              <a:ea typeface="Poppins"/>
              <a:cs typeface="Poppins"/>
              <a:sym typeface="Poppins"/>
            </a:endParaRPr>
          </a:p>
        </p:txBody>
      </p:sp>
      <p:sp>
        <p:nvSpPr>
          <p:cNvPr id="435" name="Google Shape;435;p44"/>
          <p:cNvSpPr txBox="1"/>
          <p:nvPr/>
        </p:nvSpPr>
        <p:spPr>
          <a:xfrm>
            <a:off x="4134632" y="1687937"/>
            <a:ext cx="1534200" cy="3735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latin typeface="Poppins"/>
                <a:ea typeface="Poppins"/>
                <a:cs typeface="Poppins"/>
                <a:sym typeface="Poppins"/>
              </a:rPr>
              <a:t>Aún no está listo para la ejecución; todavía tiene dependencias insatisfechas</a:t>
            </a:r>
            <a:endParaRPr sz="600">
              <a:latin typeface="Poppins"/>
              <a:ea typeface="Poppins"/>
              <a:cs typeface="Poppins"/>
              <a:sym typeface="Poppins"/>
            </a:endParaRPr>
          </a:p>
        </p:txBody>
      </p:sp>
      <p:cxnSp>
        <p:nvCxnSpPr>
          <p:cNvPr id="436" name="Google Shape;436;p44"/>
          <p:cNvCxnSpPr>
            <a:stCxn id="434" idx="2"/>
            <a:endCxn id="411" idx="0"/>
          </p:cNvCxnSpPr>
          <p:nvPr/>
        </p:nvCxnSpPr>
        <p:spPr>
          <a:xfrm flipH="1">
            <a:off x="3058546" y="2045038"/>
            <a:ext cx="300" cy="235800"/>
          </a:xfrm>
          <a:prstGeom prst="straightConnector1">
            <a:avLst/>
          </a:prstGeom>
          <a:noFill/>
          <a:ln cap="flat" cmpd="sng" w="9525">
            <a:solidFill>
              <a:schemeClr val="dk2"/>
            </a:solidFill>
            <a:prstDash val="solid"/>
            <a:round/>
            <a:headEnd len="med" w="med" type="none"/>
            <a:tailEnd len="med" w="med" type="triangle"/>
          </a:ln>
        </p:spPr>
      </p:cxnSp>
      <p:cxnSp>
        <p:nvCxnSpPr>
          <p:cNvPr id="437" name="Google Shape;437;p44"/>
          <p:cNvCxnSpPr>
            <a:stCxn id="435" idx="2"/>
            <a:endCxn id="412" idx="0"/>
          </p:cNvCxnSpPr>
          <p:nvPr/>
        </p:nvCxnSpPr>
        <p:spPr>
          <a:xfrm>
            <a:off x="4901732" y="2061437"/>
            <a:ext cx="0" cy="219600"/>
          </a:xfrm>
          <a:prstGeom prst="straightConnector1">
            <a:avLst/>
          </a:prstGeom>
          <a:noFill/>
          <a:ln cap="flat" cmpd="sng" w="9525">
            <a:solidFill>
              <a:schemeClr val="dk2"/>
            </a:solidFill>
            <a:prstDash val="solid"/>
            <a:round/>
            <a:headEnd len="med" w="med" type="none"/>
            <a:tailEnd len="med" w="med" type="triangle"/>
          </a:ln>
        </p:spPr>
      </p:cxnSp>
      <p:sp>
        <p:nvSpPr>
          <p:cNvPr id="438" name="Google Shape;438;p44"/>
          <p:cNvSpPr txBox="1"/>
          <p:nvPr/>
        </p:nvSpPr>
        <p:spPr>
          <a:xfrm>
            <a:off x="2327194" y="2743175"/>
            <a:ext cx="1464000" cy="255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latin typeface="Poppins"/>
                <a:ea typeface="Poppins"/>
                <a:cs typeface="Poppins"/>
                <a:sym typeface="Poppins"/>
              </a:rPr>
              <a:t>La tarea ha terminado ejecución</a:t>
            </a:r>
            <a:endParaRPr sz="600">
              <a:latin typeface="Poppins"/>
              <a:ea typeface="Poppins"/>
              <a:cs typeface="Poppins"/>
              <a:sym typeface="Poppins"/>
            </a:endParaRPr>
          </a:p>
        </p:txBody>
      </p:sp>
      <p:sp>
        <p:nvSpPr>
          <p:cNvPr id="439" name="Google Shape;439;p44"/>
          <p:cNvSpPr txBox="1"/>
          <p:nvPr/>
        </p:nvSpPr>
        <p:spPr>
          <a:xfrm>
            <a:off x="4107075" y="2667900"/>
            <a:ext cx="1590300" cy="3735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latin typeface="Poppins"/>
                <a:ea typeface="Poppins"/>
                <a:cs typeface="Poppins"/>
                <a:sym typeface="Poppins"/>
              </a:rPr>
              <a:t>La tarea ahora está lista para ejecutarse, </a:t>
            </a:r>
            <a:r>
              <a:rPr lang="es" sz="600">
                <a:latin typeface="Poppins"/>
                <a:ea typeface="Poppins"/>
                <a:cs typeface="Poppins"/>
                <a:sym typeface="Poppins"/>
              </a:rPr>
              <a:t>porque</a:t>
            </a:r>
            <a:r>
              <a:rPr lang="es" sz="600">
                <a:latin typeface="Poppins"/>
                <a:ea typeface="Poppins"/>
                <a:cs typeface="Poppins"/>
                <a:sym typeface="Poppins"/>
              </a:rPr>
              <a:t> su dependencia ascendente está satisfecha</a:t>
            </a:r>
            <a:endParaRPr sz="600">
              <a:latin typeface="Poppins"/>
              <a:ea typeface="Poppins"/>
              <a:cs typeface="Poppins"/>
              <a:sym typeface="Poppins"/>
            </a:endParaRPr>
          </a:p>
        </p:txBody>
      </p:sp>
      <p:cxnSp>
        <p:nvCxnSpPr>
          <p:cNvPr id="440" name="Google Shape;440;p44"/>
          <p:cNvCxnSpPr>
            <a:stCxn id="438" idx="2"/>
            <a:endCxn id="418" idx="0"/>
          </p:cNvCxnSpPr>
          <p:nvPr/>
        </p:nvCxnSpPr>
        <p:spPr>
          <a:xfrm flipH="1">
            <a:off x="3058594" y="2999075"/>
            <a:ext cx="600" cy="197700"/>
          </a:xfrm>
          <a:prstGeom prst="straightConnector1">
            <a:avLst/>
          </a:prstGeom>
          <a:noFill/>
          <a:ln cap="flat" cmpd="sng" w="9525">
            <a:solidFill>
              <a:schemeClr val="dk2"/>
            </a:solidFill>
            <a:prstDash val="solid"/>
            <a:round/>
            <a:headEnd len="med" w="med" type="none"/>
            <a:tailEnd len="med" w="med" type="triangle"/>
          </a:ln>
        </p:spPr>
      </p:cxnSp>
      <p:cxnSp>
        <p:nvCxnSpPr>
          <p:cNvPr id="441" name="Google Shape;441;p44"/>
          <p:cNvCxnSpPr>
            <a:stCxn id="439" idx="2"/>
            <a:endCxn id="419" idx="0"/>
          </p:cNvCxnSpPr>
          <p:nvPr/>
        </p:nvCxnSpPr>
        <p:spPr>
          <a:xfrm flipH="1">
            <a:off x="4901625" y="3041400"/>
            <a:ext cx="600" cy="155700"/>
          </a:xfrm>
          <a:prstGeom prst="straightConnector1">
            <a:avLst/>
          </a:prstGeom>
          <a:noFill/>
          <a:ln cap="flat" cmpd="sng" w="9525">
            <a:solidFill>
              <a:schemeClr val="dk2"/>
            </a:solidFill>
            <a:prstDash val="solid"/>
            <a:round/>
            <a:headEnd len="med" w="med" type="none"/>
            <a:tailEnd len="med" w="med" type="triangle"/>
          </a:ln>
        </p:spPr>
      </p:cxnSp>
      <p:cxnSp>
        <p:nvCxnSpPr>
          <p:cNvPr id="442" name="Google Shape;442;p44"/>
          <p:cNvCxnSpPr>
            <a:stCxn id="430" idx="1"/>
            <a:endCxn id="403" idx="1"/>
          </p:cNvCxnSpPr>
          <p:nvPr/>
        </p:nvCxnSpPr>
        <p:spPr>
          <a:xfrm>
            <a:off x="534114" y="754388"/>
            <a:ext cx="600" cy="747000"/>
          </a:xfrm>
          <a:prstGeom prst="curvedConnector3">
            <a:avLst>
              <a:gd fmla="val -50341667" name="adj1"/>
            </a:avLst>
          </a:prstGeom>
          <a:noFill/>
          <a:ln cap="flat" cmpd="sng" w="9525">
            <a:solidFill>
              <a:schemeClr val="dk2"/>
            </a:solidFill>
            <a:prstDash val="solid"/>
            <a:round/>
            <a:headEnd len="med" w="med" type="none"/>
            <a:tailEnd len="med" w="med" type="triangle"/>
          </a:ln>
        </p:spPr>
      </p:cxnSp>
      <p:cxnSp>
        <p:nvCxnSpPr>
          <p:cNvPr id="443" name="Google Shape;443;p44"/>
          <p:cNvCxnSpPr>
            <a:stCxn id="430" idx="1"/>
            <a:endCxn id="402" idx="1"/>
          </p:cNvCxnSpPr>
          <p:nvPr/>
        </p:nvCxnSpPr>
        <p:spPr>
          <a:xfrm>
            <a:off x="534114" y="754388"/>
            <a:ext cx="600" cy="4254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444" name="Google Shape;444;p44"/>
          <p:cNvSpPr txBox="1"/>
          <p:nvPr/>
        </p:nvSpPr>
        <p:spPr>
          <a:xfrm>
            <a:off x="5810899" y="1196288"/>
            <a:ext cx="623400" cy="28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latin typeface="Poppins"/>
                <a:ea typeface="Poppins"/>
                <a:cs typeface="Poppins"/>
                <a:sym typeface="Poppins"/>
              </a:rPr>
              <a:t>Bucle  1</a:t>
            </a:r>
            <a:endParaRPr b="1" sz="1000">
              <a:latin typeface="Poppins"/>
              <a:ea typeface="Poppins"/>
              <a:cs typeface="Poppins"/>
              <a:sym typeface="Poppins"/>
            </a:endParaRPr>
          </a:p>
        </p:txBody>
      </p:sp>
      <p:sp>
        <p:nvSpPr>
          <p:cNvPr id="445" name="Google Shape;445;p44"/>
          <p:cNvSpPr txBox="1"/>
          <p:nvPr/>
        </p:nvSpPr>
        <p:spPr>
          <a:xfrm>
            <a:off x="5810899" y="2264463"/>
            <a:ext cx="623400" cy="28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latin typeface="Poppins"/>
                <a:ea typeface="Poppins"/>
                <a:cs typeface="Poppins"/>
                <a:sym typeface="Poppins"/>
              </a:rPr>
              <a:t>Bucle 2</a:t>
            </a:r>
            <a:endParaRPr b="1" sz="1000">
              <a:latin typeface="Poppins"/>
              <a:ea typeface="Poppins"/>
              <a:cs typeface="Poppins"/>
              <a:sym typeface="Poppins"/>
            </a:endParaRPr>
          </a:p>
        </p:txBody>
      </p:sp>
      <p:sp>
        <p:nvSpPr>
          <p:cNvPr id="446" name="Google Shape;446;p44"/>
          <p:cNvSpPr txBox="1"/>
          <p:nvPr/>
        </p:nvSpPr>
        <p:spPr>
          <a:xfrm>
            <a:off x="5810899" y="3181063"/>
            <a:ext cx="623400" cy="28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latin typeface="Poppins"/>
                <a:ea typeface="Poppins"/>
                <a:cs typeface="Poppins"/>
                <a:sym typeface="Poppins"/>
              </a:rPr>
              <a:t>Bucle 3</a:t>
            </a:r>
            <a:endParaRPr b="1" sz="1000">
              <a:latin typeface="Poppins"/>
              <a:ea typeface="Poppins"/>
              <a:cs typeface="Poppins"/>
              <a:sym typeface="Poppins"/>
            </a:endParaRPr>
          </a:p>
        </p:txBody>
      </p:sp>
      <p:sp>
        <p:nvSpPr>
          <p:cNvPr id="447" name="Google Shape;447;p44"/>
          <p:cNvSpPr txBox="1"/>
          <p:nvPr/>
        </p:nvSpPr>
        <p:spPr>
          <a:xfrm>
            <a:off x="5810900" y="3842488"/>
            <a:ext cx="623400" cy="5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latin typeface="Poppins"/>
                <a:ea typeface="Poppins"/>
                <a:cs typeface="Poppins"/>
                <a:sym typeface="Poppins"/>
              </a:rPr>
              <a:t>Bucle Final</a:t>
            </a:r>
            <a:endParaRPr b="1" sz="1000">
              <a:latin typeface="Poppins"/>
              <a:ea typeface="Poppins"/>
              <a:cs typeface="Poppins"/>
              <a:sym typeface="Poppins"/>
            </a:endParaRPr>
          </a:p>
        </p:txBody>
      </p:sp>
      <p:sp>
        <p:nvSpPr>
          <p:cNvPr id="448" name="Google Shape;448;p44"/>
          <p:cNvSpPr/>
          <p:nvPr/>
        </p:nvSpPr>
        <p:spPr>
          <a:xfrm>
            <a:off x="6662275" y="1434400"/>
            <a:ext cx="2193300" cy="1457100"/>
          </a:xfrm>
          <a:prstGeom prst="rect">
            <a:avLst/>
          </a:prstGeom>
          <a:solidFill>
            <a:schemeClr val="lt1"/>
          </a:solidFill>
          <a:ln cap="flat" cmpd="sng" w="9525">
            <a:solidFill>
              <a:srgbClr val="007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49" name="Google Shape;449;p44"/>
          <p:cNvSpPr/>
          <p:nvPr/>
        </p:nvSpPr>
        <p:spPr>
          <a:xfrm>
            <a:off x="6815600" y="1611067"/>
            <a:ext cx="855000" cy="255900"/>
          </a:xfrm>
          <a:prstGeom prst="roundRect">
            <a:avLst>
              <a:gd fmla="val 16667" name="adj"/>
            </a:avLst>
          </a:prstGeom>
          <a:solidFill>
            <a:srgbClr val="C9DAF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Poppins"/>
              <a:ea typeface="Poppins"/>
              <a:cs typeface="Poppins"/>
              <a:sym typeface="Poppins"/>
            </a:endParaRPr>
          </a:p>
        </p:txBody>
      </p:sp>
      <p:cxnSp>
        <p:nvCxnSpPr>
          <p:cNvPr id="450" name="Google Shape;450;p44"/>
          <p:cNvCxnSpPr/>
          <p:nvPr/>
        </p:nvCxnSpPr>
        <p:spPr>
          <a:xfrm>
            <a:off x="8045992" y="1739005"/>
            <a:ext cx="566100" cy="0"/>
          </a:xfrm>
          <a:prstGeom prst="straightConnector1">
            <a:avLst/>
          </a:prstGeom>
          <a:noFill/>
          <a:ln cap="flat" cmpd="sng" w="9525">
            <a:solidFill>
              <a:schemeClr val="dk2"/>
            </a:solidFill>
            <a:prstDash val="solid"/>
            <a:round/>
            <a:headEnd len="med" w="med" type="none"/>
            <a:tailEnd len="med" w="med" type="triangle"/>
          </a:ln>
        </p:spPr>
      </p:cxnSp>
      <p:sp>
        <p:nvSpPr>
          <p:cNvPr id="451" name="Google Shape;451;p44"/>
          <p:cNvSpPr txBox="1"/>
          <p:nvPr/>
        </p:nvSpPr>
        <p:spPr>
          <a:xfrm>
            <a:off x="6815600" y="1866972"/>
            <a:ext cx="855000" cy="28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700">
                <a:latin typeface="Poppins"/>
                <a:ea typeface="Poppins"/>
                <a:cs typeface="Poppins"/>
                <a:sym typeface="Poppins"/>
              </a:rPr>
              <a:t>Open </a:t>
            </a:r>
            <a:r>
              <a:rPr lang="es" sz="700">
                <a:latin typeface="Poppins"/>
                <a:ea typeface="Poppins"/>
                <a:cs typeface="Poppins"/>
                <a:sym typeface="Poppins"/>
              </a:rPr>
              <a:t>Task</a:t>
            </a:r>
            <a:endParaRPr sz="700">
              <a:latin typeface="Poppins"/>
              <a:ea typeface="Poppins"/>
              <a:cs typeface="Poppins"/>
              <a:sym typeface="Poppins"/>
            </a:endParaRPr>
          </a:p>
        </p:txBody>
      </p:sp>
      <p:sp>
        <p:nvSpPr>
          <p:cNvPr id="452" name="Google Shape;452;p44"/>
          <p:cNvSpPr txBox="1"/>
          <p:nvPr/>
        </p:nvSpPr>
        <p:spPr>
          <a:xfrm>
            <a:off x="7901550" y="1866976"/>
            <a:ext cx="855000" cy="28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700">
                <a:latin typeface="Poppins"/>
                <a:ea typeface="Poppins"/>
                <a:cs typeface="Poppins"/>
                <a:sym typeface="Poppins"/>
              </a:rPr>
              <a:t>Unsatisfied </a:t>
            </a:r>
            <a:r>
              <a:rPr lang="es" sz="700">
                <a:latin typeface="Poppins"/>
                <a:ea typeface="Poppins"/>
                <a:cs typeface="Poppins"/>
                <a:sym typeface="Poppins"/>
              </a:rPr>
              <a:t>Dependency</a:t>
            </a:r>
            <a:endParaRPr sz="700">
              <a:latin typeface="Poppins"/>
              <a:ea typeface="Poppins"/>
              <a:cs typeface="Poppins"/>
              <a:sym typeface="Poppins"/>
            </a:endParaRPr>
          </a:p>
        </p:txBody>
      </p:sp>
      <p:sp>
        <p:nvSpPr>
          <p:cNvPr id="453" name="Google Shape;453;p44"/>
          <p:cNvSpPr/>
          <p:nvPr/>
        </p:nvSpPr>
        <p:spPr>
          <a:xfrm>
            <a:off x="6815600" y="2223617"/>
            <a:ext cx="855000" cy="255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454" name="Google Shape;454;p44"/>
          <p:cNvCxnSpPr/>
          <p:nvPr/>
        </p:nvCxnSpPr>
        <p:spPr>
          <a:xfrm>
            <a:off x="8045992" y="2351555"/>
            <a:ext cx="566100" cy="0"/>
          </a:xfrm>
          <a:prstGeom prst="straightConnector1">
            <a:avLst/>
          </a:prstGeom>
          <a:noFill/>
          <a:ln cap="flat" cmpd="sng" w="9525">
            <a:solidFill>
              <a:schemeClr val="dk2"/>
            </a:solidFill>
            <a:prstDash val="lgDashDot"/>
            <a:round/>
            <a:headEnd len="med" w="med" type="none"/>
            <a:tailEnd len="med" w="med" type="triangle"/>
          </a:ln>
        </p:spPr>
      </p:cxnSp>
      <p:sp>
        <p:nvSpPr>
          <p:cNvPr id="455" name="Google Shape;455;p44"/>
          <p:cNvSpPr txBox="1"/>
          <p:nvPr/>
        </p:nvSpPr>
        <p:spPr>
          <a:xfrm>
            <a:off x="6815600" y="2479522"/>
            <a:ext cx="855000" cy="28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700">
                <a:latin typeface="Poppins"/>
                <a:ea typeface="Poppins"/>
                <a:cs typeface="Poppins"/>
                <a:sym typeface="Poppins"/>
              </a:rPr>
              <a:t>Completed </a:t>
            </a:r>
            <a:r>
              <a:rPr lang="es" sz="700">
                <a:latin typeface="Poppins"/>
                <a:ea typeface="Poppins"/>
                <a:cs typeface="Poppins"/>
                <a:sym typeface="Poppins"/>
              </a:rPr>
              <a:t>Task</a:t>
            </a:r>
            <a:endParaRPr sz="700">
              <a:latin typeface="Poppins"/>
              <a:ea typeface="Poppins"/>
              <a:cs typeface="Poppins"/>
              <a:sym typeface="Poppins"/>
            </a:endParaRPr>
          </a:p>
        </p:txBody>
      </p:sp>
      <p:sp>
        <p:nvSpPr>
          <p:cNvPr id="456" name="Google Shape;456;p44"/>
          <p:cNvSpPr txBox="1"/>
          <p:nvPr/>
        </p:nvSpPr>
        <p:spPr>
          <a:xfrm>
            <a:off x="7901550" y="2479526"/>
            <a:ext cx="855000" cy="28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700">
                <a:latin typeface="Poppins"/>
                <a:ea typeface="Poppins"/>
                <a:cs typeface="Poppins"/>
                <a:sym typeface="Poppins"/>
              </a:rPr>
              <a:t>S</a:t>
            </a:r>
            <a:r>
              <a:rPr lang="es" sz="700">
                <a:latin typeface="Poppins"/>
                <a:ea typeface="Poppins"/>
                <a:cs typeface="Poppins"/>
                <a:sym typeface="Poppins"/>
              </a:rPr>
              <a:t>atisfied Dependency</a:t>
            </a:r>
            <a:endParaRPr sz="700">
              <a:latin typeface="Poppins"/>
              <a:ea typeface="Poppins"/>
              <a:cs typeface="Poppins"/>
              <a:sym typeface="Poppins"/>
            </a:endParaRPr>
          </a:p>
        </p:txBody>
      </p:sp>
      <p:pic>
        <p:nvPicPr>
          <p:cNvPr id="457" name="Google Shape;457;p44"/>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458" name="Google Shape;458;p44"/>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5"/>
          <p:cNvSpPr txBox="1"/>
          <p:nvPr>
            <p:ph type="title"/>
          </p:nvPr>
        </p:nvSpPr>
        <p:spPr>
          <a:xfrm>
            <a:off x="321600" y="211525"/>
            <a:ext cx="8500800" cy="4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s"/>
              <a:t>DAG vs. Scripts Secuenciales</a:t>
            </a:r>
            <a:endParaRPr b="1"/>
          </a:p>
        </p:txBody>
      </p:sp>
      <p:sp>
        <p:nvSpPr>
          <p:cNvPr id="464" name="Google Shape;464;p45"/>
          <p:cNvSpPr txBox="1"/>
          <p:nvPr>
            <p:ph idx="1" type="body"/>
          </p:nvPr>
        </p:nvSpPr>
        <p:spPr>
          <a:xfrm>
            <a:off x="321600" y="1659450"/>
            <a:ext cx="8500800" cy="18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500"/>
              <a:t>Caso de Uso: Implementación de Aprendizaje Automático (ML)</a:t>
            </a:r>
            <a:endParaRPr b="1" sz="1600"/>
          </a:p>
          <a:p>
            <a:pPr indent="0" lvl="0" marL="0" rtl="0" algn="l">
              <a:spcBef>
                <a:spcPts val="1200"/>
              </a:spcBef>
              <a:spcAft>
                <a:spcPts val="1200"/>
              </a:spcAft>
              <a:buNone/>
            </a:pPr>
            <a:r>
              <a:rPr lang="es" sz="1300"/>
              <a:t>Imaginemos un escenario en el que el propietario de una empresa busca utilizar el aprendizaje automático (ML) para mejorar la eficiencia de su operación. El objetivo es utilizar un modelo ML que correlacione las ventas de la empresa con los patrones de tráfico de personas en todas sus tiendas y así mejorar las promociones para vender más. </a:t>
            </a:r>
            <a:endParaRPr sz="1300"/>
          </a:p>
        </p:txBody>
      </p:sp>
      <p:pic>
        <p:nvPicPr>
          <p:cNvPr id="465" name="Google Shape;465;p45"/>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466" name="Google Shape;466;p45"/>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6"/>
          <p:cNvSpPr/>
          <p:nvPr/>
        </p:nvSpPr>
        <p:spPr>
          <a:xfrm>
            <a:off x="2949039" y="461475"/>
            <a:ext cx="1307400" cy="3672600"/>
          </a:xfrm>
          <a:prstGeom prst="rect">
            <a:avLst/>
          </a:prstGeom>
          <a:solidFill>
            <a:schemeClr val="lt1"/>
          </a:solidFill>
          <a:ln cap="flat" cmpd="sng" w="9525">
            <a:solidFill>
              <a:schemeClr val="accent1"/>
            </a:solidFill>
            <a:prstDash val="dashDot"/>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s">
                <a:latin typeface="Poppins"/>
                <a:ea typeface="Poppins"/>
                <a:cs typeface="Poppins"/>
                <a:sym typeface="Poppins"/>
              </a:rPr>
              <a:t>Execution state</a:t>
            </a:r>
            <a:endParaRPr b="1">
              <a:latin typeface="Poppins"/>
              <a:ea typeface="Poppins"/>
              <a:cs typeface="Poppins"/>
              <a:sym typeface="Poppins"/>
            </a:endParaRPr>
          </a:p>
          <a:p>
            <a:pPr indent="0" lvl="0" marL="0" marR="0" rtl="0" algn="ctr">
              <a:lnSpc>
                <a:spcPct val="100000"/>
              </a:lnSpc>
              <a:spcBef>
                <a:spcPts val="0"/>
              </a:spcBef>
              <a:spcAft>
                <a:spcPts val="0"/>
              </a:spcAft>
              <a:buNone/>
            </a:pPr>
            <a:r>
              <a:rPr b="1" lang="es">
                <a:latin typeface="Poppins"/>
                <a:ea typeface="Poppins"/>
                <a:cs typeface="Poppins"/>
                <a:sym typeface="Poppins"/>
              </a:rPr>
              <a:t>3</a:t>
            </a:r>
            <a:endParaRPr b="1">
              <a:latin typeface="Poppins"/>
              <a:ea typeface="Poppins"/>
              <a:cs typeface="Poppins"/>
              <a:sym typeface="Poppins"/>
            </a:endParaRPr>
          </a:p>
        </p:txBody>
      </p:sp>
      <p:sp>
        <p:nvSpPr>
          <p:cNvPr id="472" name="Google Shape;472;p46"/>
          <p:cNvSpPr/>
          <p:nvPr/>
        </p:nvSpPr>
        <p:spPr>
          <a:xfrm>
            <a:off x="4269734" y="455975"/>
            <a:ext cx="1307400" cy="3672600"/>
          </a:xfrm>
          <a:prstGeom prst="rect">
            <a:avLst/>
          </a:prstGeom>
          <a:solidFill>
            <a:schemeClr val="lt1"/>
          </a:solidFill>
          <a:ln cap="flat" cmpd="sng" w="9525">
            <a:solidFill>
              <a:schemeClr val="accent1"/>
            </a:solidFill>
            <a:prstDash val="dashDot"/>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s">
                <a:latin typeface="Poppins"/>
                <a:ea typeface="Poppins"/>
                <a:cs typeface="Poppins"/>
                <a:sym typeface="Poppins"/>
              </a:rPr>
              <a:t>Execution state</a:t>
            </a:r>
            <a:endParaRPr b="1">
              <a:latin typeface="Poppins"/>
              <a:ea typeface="Poppins"/>
              <a:cs typeface="Poppins"/>
              <a:sym typeface="Poppins"/>
            </a:endParaRPr>
          </a:p>
          <a:p>
            <a:pPr indent="0" lvl="0" marL="0" marR="0" rtl="0" algn="ctr">
              <a:lnSpc>
                <a:spcPct val="100000"/>
              </a:lnSpc>
              <a:spcBef>
                <a:spcPts val="0"/>
              </a:spcBef>
              <a:spcAft>
                <a:spcPts val="0"/>
              </a:spcAft>
              <a:buNone/>
            </a:pPr>
            <a:r>
              <a:rPr b="1" lang="es">
                <a:latin typeface="Poppins"/>
                <a:ea typeface="Poppins"/>
                <a:cs typeface="Poppins"/>
                <a:sym typeface="Poppins"/>
              </a:rPr>
              <a:t>4</a:t>
            </a:r>
            <a:endParaRPr b="1">
              <a:latin typeface="Poppins"/>
              <a:ea typeface="Poppins"/>
              <a:cs typeface="Poppins"/>
              <a:sym typeface="Poppins"/>
            </a:endParaRPr>
          </a:p>
        </p:txBody>
      </p:sp>
      <p:sp>
        <p:nvSpPr>
          <p:cNvPr id="473" name="Google Shape;473;p46"/>
          <p:cNvSpPr/>
          <p:nvPr/>
        </p:nvSpPr>
        <p:spPr>
          <a:xfrm>
            <a:off x="1642020" y="455975"/>
            <a:ext cx="1307400" cy="3672600"/>
          </a:xfrm>
          <a:prstGeom prst="rect">
            <a:avLst/>
          </a:prstGeom>
          <a:solidFill>
            <a:schemeClr val="lt1"/>
          </a:solidFill>
          <a:ln cap="flat" cmpd="sng" w="9525">
            <a:solidFill>
              <a:schemeClr val="accent1"/>
            </a:solidFill>
            <a:prstDash val="dashDot"/>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s">
                <a:latin typeface="Poppins"/>
                <a:ea typeface="Poppins"/>
                <a:cs typeface="Poppins"/>
                <a:sym typeface="Poppins"/>
              </a:rPr>
              <a:t>Execution state</a:t>
            </a:r>
            <a:endParaRPr b="1">
              <a:latin typeface="Poppins"/>
              <a:ea typeface="Poppins"/>
              <a:cs typeface="Poppins"/>
              <a:sym typeface="Poppins"/>
            </a:endParaRPr>
          </a:p>
          <a:p>
            <a:pPr indent="0" lvl="0" marL="0" marR="0" rtl="0" algn="ctr">
              <a:lnSpc>
                <a:spcPct val="100000"/>
              </a:lnSpc>
              <a:spcBef>
                <a:spcPts val="0"/>
              </a:spcBef>
              <a:spcAft>
                <a:spcPts val="0"/>
              </a:spcAft>
              <a:buNone/>
            </a:pPr>
            <a:r>
              <a:rPr b="1" lang="es">
                <a:latin typeface="Poppins"/>
                <a:ea typeface="Poppins"/>
                <a:cs typeface="Poppins"/>
                <a:sym typeface="Poppins"/>
              </a:rPr>
              <a:t>2</a:t>
            </a:r>
            <a:endParaRPr b="1">
              <a:latin typeface="Poppins"/>
              <a:ea typeface="Poppins"/>
              <a:cs typeface="Poppins"/>
              <a:sym typeface="Poppins"/>
            </a:endParaRPr>
          </a:p>
        </p:txBody>
      </p:sp>
      <p:sp>
        <p:nvSpPr>
          <p:cNvPr id="474" name="Google Shape;474;p46"/>
          <p:cNvSpPr/>
          <p:nvPr/>
        </p:nvSpPr>
        <p:spPr>
          <a:xfrm>
            <a:off x="335000" y="461473"/>
            <a:ext cx="1307400" cy="3672600"/>
          </a:xfrm>
          <a:prstGeom prst="rect">
            <a:avLst/>
          </a:prstGeom>
          <a:solidFill>
            <a:schemeClr val="lt1"/>
          </a:solidFill>
          <a:ln cap="flat" cmpd="sng" w="9525">
            <a:solidFill>
              <a:schemeClr val="accent1"/>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a:latin typeface="Poppins"/>
                <a:ea typeface="Poppins"/>
                <a:cs typeface="Poppins"/>
                <a:sym typeface="Poppins"/>
              </a:rPr>
              <a:t>Execution state</a:t>
            </a:r>
            <a:endParaRPr b="1">
              <a:latin typeface="Poppins"/>
              <a:ea typeface="Poppins"/>
              <a:cs typeface="Poppins"/>
              <a:sym typeface="Poppins"/>
            </a:endParaRPr>
          </a:p>
          <a:p>
            <a:pPr indent="0" lvl="0" marL="0" rtl="0" algn="ctr">
              <a:spcBef>
                <a:spcPts val="0"/>
              </a:spcBef>
              <a:spcAft>
                <a:spcPts val="0"/>
              </a:spcAft>
              <a:buNone/>
            </a:pPr>
            <a:r>
              <a:rPr b="1" lang="es">
                <a:latin typeface="Poppins"/>
                <a:ea typeface="Poppins"/>
                <a:cs typeface="Poppins"/>
                <a:sym typeface="Poppins"/>
              </a:rPr>
              <a:t>1</a:t>
            </a:r>
            <a:endParaRPr b="1">
              <a:latin typeface="Poppins"/>
              <a:ea typeface="Poppins"/>
              <a:cs typeface="Poppins"/>
              <a:sym typeface="Poppins"/>
            </a:endParaRPr>
          </a:p>
        </p:txBody>
      </p:sp>
      <p:sp>
        <p:nvSpPr>
          <p:cNvPr id="475" name="Google Shape;475;p46"/>
          <p:cNvSpPr txBox="1"/>
          <p:nvPr>
            <p:ph type="title"/>
          </p:nvPr>
        </p:nvSpPr>
        <p:spPr>
          <a:xfrm>
            <a:off x="5808975" y="1322400"/>
            <a:ext cx="3139500" cy="16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b="1" lang="es"/>
              <a:t>Ejemplo: Implementación de Aprendizaje Automático (ML)</a:t>
            </a:r>
            <a:endParaRPr b="1"/>
          </a:p>
        </p:txBody>
      </p:sp>
      <p:sp>
        <p:nvSpPr>
          <p:cNvPr id="476" name="Google Shape;476;p46"/>
          <p:cNvSpPr/>
          <p:nvPr/>
        </p:nvSpPr>
        <p:spPr>
          <a:xfrm>
            <a:off x="510020" y="2755966"/>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Extract 1 </a:t>
            </a:r>
            <a:endParaRPr b="1" sz="1000">
              <a:solidFill>
                <a:schemeClr val="lt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DB 2</a:t>
            </a:r>
            <a:endParaRPr b="1" sz="1000">
              <a:solidFill>
                <a:schemeClr val="lt1"/>
              </a:solidFill>
              <a:latin typeface="Poppins"/>
              <a:ea typeface="Poppins"/>
              <a:cs typeface="Poppins"/>
              <a:sym typeface="Poppins"/>
            </a:endParaRPr>
          </a:p>
        </p:txBody>
      </p:sp>
      <p:sp>
        <p:nvSpPr>
          <p:cNvPr id="477" name="Google Shape;477;p46"/>
          <p:cNvSpPr/>
          <p:nvPr/>
        </p:nvSpPr>
        <p:spPr>
          <a:xfrm>
            <a:off x="1830625" y="2755950"/>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Clean &amp; Transform</a:t>
            </a:r>
            <a:endParaRPr b="1" sz="1000">
              <a:solidFill>
                <a:schemeClr val="lt1"/>
              </a:solidFill>
              <a:latin typeface="Poppins"/>
              <a:ea typeface="Poppins"/>
              <a:cs typeface="Poppins"/>
              <a:sym typeface="Poppins"/>
            </a:endParaRPr>
          </a:p>
        </p:txBody>
      </p:sp>
      <p:sp>
        <p:nvSpPr>
          <p:cNvPr id="478" name="Google Shape;478;p46"/>
          <p:cNvSpPr/>
          <p:nvPr/>
        </p:nvSpPr>
        <p:spPr>
          <a:xfrm>
            <a:off x="510044" y="1602225"/>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Extract 1 </a:t>
            </a:r>
            <a:endParaRPr b="1" sz="1000">
              <a:solidFill>
                <a:schemeClr val="lt1"/>
              </a:solidFill>
              <a:latin typeface="Poppins"/>
              <a:ea typeface="Poppins"/>
              <a:cs typeface="Poppins"/>
              <a:sym typeface="Poppins"/>
            </a:endParaRPr>
          </a:p>
          <a:p>
            <a:pPr indent="0" lvl="0" marL="0" rtl="0" algn="ctr">
              <a:spcBef>
                <a:spcPts val="0"/>
              </a:spcBef>
              <a:spcAft>
                <a:spcPts val="0"/>
              </a:spcAft>
              <a:buNone/>
            </a:pPr>
            <a:r>
              <a:rPr b="1" lang="es" sz="1000">
                <a:solidFill>
                  <a:schemeClr val="lt1"/>
                </a:solidFill>
                <a:latin typeface="Poppins"/>
                <a:ea typeface="Poppins"/>
                <a:cs typeface="Poppins"/>
                <a:sym typeface="Poppins"/>
              </a:rPr>
              <a:t>DB 1</a:t>
            </a:r>
            <a:endParaRPr b="1" sz="1000">
              <a:solidFill>
                <a:schemeClr val="lt1"/>
              </a:solidFill>
              <a:latin typeface="Poppins"/>
              <a:ea typeface="Poppins"/>
              <a:cs typeface="Poppins"/>
              <a:sym typeface="Poppins"/>
            </a:endParaRPr>
          </a:p>
        </p:txBody>
      </p:sp>
      <p:sp>
        <p:nvSpPr>
          <p:cNvPr id="479" name="Google Shape;479;p46"/>
          <p:cNvSpPr/>
          <p:nvPr/>
        </p:nvSpPr>
        <p:spPr>
          <a:xfrm>
            <a:off x="509956" y="2130971"/>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Extract 2</a:t>
            </a:r>
            <a:endParaRPr b="1" sz="1000">
              <a:solidFill>
                <a:schemeClr val="lt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DB 1</a:t>
            </a:r>
            <a:endParaRPr b="1" sz="1000">
              <a:solidFill>
                <a:schemeClr val="lt1"/>
              </a:solidFill>
              <a:latin typeface="Poppins"/>
              <a:ea typeface="Poppins"/>
              <a:cs typeface="Poppins"/>
              <a:sym typeface="Poppins"/>
            </a:endParaRPr>
          </a:p>
        </p:txBody>
      </p:sp>
      <p:sp>
        <p:nvSpPr>
          <p:cNvPr id="480" name="Google Shape;480;p46"/>
          <p:cNvSpPr/>
          <p:nvPr/>
        </p:nvSpPr>
        <p:spPr>
          <a:xfrm>
            <a:off x="1830562" y="1914139"/>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Clean &amp; Transform</a:t>
            </a:r>
            <a:endParaRPr b="1" sz="1000">
              <a:solidFill>
                <a:schemeClr val="lt1"/>
              </a:solidFill>
              <a:latin typeface="Poppins"/>
              <a:ea typeface="Poppins"/>
              <a:cs typeface="Poppins"/>
              <a:sym typeface="Poppins"/>
            </a:endParaRPr>
          </a:p>
        </p:txBody>
      </p:sp>
      <p:sp>
        <p:nvSpPr>
          <p:cNvPr id="481" name="Google Shape;481;p46"/>
          <p:cNvSpPr/>
          <p:nvPr/>
        </p:nvSpPr>
        <p:spPr>
          <a:xfrm>
            <a:off x="4412398" y="2335040"/>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Share</a:t>
            </a:r>
            <a:endParaRPr b="1" sz="1000">
              <a:solidFill>
                <a:schemeClr val="lt1"/>
              </a:solidFill>
              <a:latin typeface="Poppins"/>
              <a:ea typeface="Poppins"/>
              <a:cs typeface="Poppins"/>
              <a:sym typeface="Poppins"/>
            </a:endParaRPr>
          </a:p>
        </p:txBody>
      </p:sp>
      <p:cxnSp>
        <p:nvCxnSpPr>
          <p:cNvPr id="482" name="Google Shape;482;p46"/>
          <p:cNvCxnSpPr>
            <a:stCxn id="478" idx="3"/>
            <a:endCxn id="480" idx="1"/>
          </p:cNvCxnSpPr>
          <p:nvPr/>
        </p:nvCxnSpPr>
        <p:spPr>
          <a:xfrm>
            <a:off x="1486244" y="1812675"/>
            <a:ext cx="344400" cy="312000"/>
          </a:xfrm>
          <a:prstGeom prst="bentConnector3">
            <a:avLst>
              <a:gd fmla="val 49997" name="adj1"/>
            </a:avLst>
          </a:prstGeom>
          <a:noFill/>
          <a:ln cap="flat" cmpd="sng" w="9525">
            <a:solidFill>
              <a:schemeClr val="dk2"/>
            </a:solidFill>
            <a:prstDash val="solid"/>
            <a:round/>
            <a:headEnd len="med" w="med" type="none"/>
            <a:tailEnd len="med" w="med" type="triangle"/>
          </a:ln>
        </p:spPr>
      </p:cxnSp>
      <p:cxnSp>
        <p:nvCxnSpPr>
          <p:cNvPr id="483" name="Google Shape;483;p46"/>
          <p:cNvCxnSpPr>
            <a:stCxn id="479" idx="3"/>
            <a:endCxn id="480" idx="1"/>
          </p:cNvCxnSpPr>
          <p:nvPr/>
        </p:nvCxnSpPr>
        <p:spPr>
          <a:xfrm flipH="1" rot="10800000">
            <a:off x="1486156" y="2124521"/>
            <a:ext cx="344400" cy="216900"/>
          </a:xfrm>
          <a:prstGeom prst="bentConnector3">
            <a:avLst>
              <a:gd fmla="val 50010" name="adj1"/>
            </a:avLst>
          </a:prstGeom>
          <a:noFill/>
          <a:ln cap="flat" cmpd="sng" w="9525">
            <a:solidFill>
              <a:schemeClr val="dk2"/>
            </a:solidFill>
            <a:prstDash val="solid"/>
            <a:round/>
            <a:headEnd len="med" w="med" type="none"/>
            <a:tailEnd len="med" w="med" type="triangle"/>
          </a:ln>
        </p:spPr>
      </p:cxnSp>
      <p:cxnSp>
        <p:nvCxnSpPr>
          <p:cNvPr id="484" name="Google Shape;484;p46"/>
          <p:cNvCxnSpPr>
            <a:stCxn id="476" idx="3"/>
            <a:endCxn id="477" idx="1"/>
          </p:cNvCxnSpPr>
          <p:nvPr/>
        </p:nvCxnSpPr>
        <p:spPr>
          <a:xfrm>
            <a:off x="1486220" y="2966416"/>
            <a:ext cx="344400" cy="600"/>
          </a:xfrm>
          <a:prstGeom prst="bentConnector3">
            <a:avLst>
              <a:gd fmla="val 50012" name="adj1"/>
            </a:avLst>
          </a:prstGeom>
          <a:noFill/>
          <a:ln cap="flat" cmpd="sng" w="9525">
            <a:solidFill>
              <a:schemeClr val="dk2"/>
            </a:solidFill>
            <a:prstDash val="solid"/>
            <a:round/>
            <a:headEnd len="med" w="med" type="none"/>
            <a:tailEnd len="med" w="med" type="triangle"/>
          </a:ln>
        </p:spPr>
      </p:cxnSp>
      <p:sp>
        <p:nvSpPr>
          <p:cNvPr id="485" name="Google Shape;485;p46"/>
          <p:cNvSpPr/>
          <p:nvPr/>
        </p:nvSpPr>
        <p:spPr>
          <a:xfrm>
            <a:off x="3121481" y="2335040"/>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Merge for Predict ML</a:t>
            </a:r>
            <a:endParaRPr b="1" sz="1000">
              <a:solidFill>
                <a:schemeClr val="lt1"/>
              </a:solidFill>
              <a:latin typeface="Poppins"/>
              <a:ea typeface="Poppins"/>
              <a:cs typeface="Poppins"/>
              <a:sym typeface="Poppins"/>
            </a:endParaRPr>
          </a:p>
        </p:txBody>
      </p:sp>
      <p:cxnSp>
        <p:nvCxnSpPr>
          <p:cNvPr id="486" name="Google Shape;486;p46"/>
          <p:cNvCxnSpPr>
            <a:stCxn id="480" idx="3"/>
            <a:endCxn id="485" idx="1"/>
          </p:cNvCxnSpPr>
          <p:nvPr/>
        </p:nvCxnSpPr>
        <p:spPr>
          <a:xfrm>
            <a:off x="2806762" y="2124589"/>
            <a:ext cx="314700" cy="420900"/>
          </a:xfrm>
          <a:prstGeom prst="bentConnector3">
            <a:avLst>
              <a:gd fmla="val 49996" name="adj1"/>
            </a:avLst>
          </a:prstGeom>
          <a:noFill/>
          <a:ln cap="flat" cmpd="sng" w="9525">
            <a:solidFill>
              <a:schemeClr val="dk2"/>
            </a:solidFill>
            <a:prstDash val="solid"/>
            <a:round/>
            <a:headEnd len="med" w="med" type="none"/>
            <a:tailEnd len="med" w="med" type="triangle"/>
          </a:ln>
        </p:spPr>
      </p:cxnSp>
      <p:cxnSp>
        <p:nvCxnSpPr>
          <p:cNvPr id="487" name="Google Shape;487;p46"/>
          <p:cNvCxnSpPr>
            <a:stCxn id="477" idx="3"/>
            <a:endCxn id="485" idx="1"/>
          </p:cNvCxnSpPr>
          <p:nvPr/>
        </p:nvCxnSpPr>
        <p:spPr>
          <a:xfrm flipH="1" rot="10800000">
            <a:off x="2806825" y="2545500"/>
            <a:ext cx="314700" cy="420900"/>
          </a:xfrm>
          <a:prstGeom prst="bentConnector3">
            <a:avLst>
              <a:gd fmla="val 49986" name="adj1"/>
            </a:avLst>
          </a:prstGeom>
          <a:noFill/>
          <a:ln cap="flat" cmpd="sng" w="9525">
            <a:solidFill>
              <a:schemeClr val="dk2"/>
            </a:solidFill>
            <a:prstDash val="solid"/>
            <a:round/>
            <a:headEnd len="med" w="med" type="none"/>
            <a:tailEnd len="med" w="med" type="none"/>
          </a:ln>
        </p:spPr>
      </p:cxnSp>
      <p:cxnSp>
        <p:nvCxnSpPr>
          <p:cNvPr id="488" name="Google Shape;488;p46"/>
          <p:cNvCxnSpPr>
            <a:stCxn id="485" idx="3"/>
            <a:endCxn id="481" idx="1"/>
          </p:cNvCxnSpPr>
          <p:nvPr/>
        </p:nvCxnSpPr>
        <p:spPr>
          <a:xfrm>
            <a:off x="4097681" y="2545490"/>
            <a:ext cx="314700" cy="0"/>
          </a:xfrm>
          <a:prstGeom prst="straightConnector1">
            <a:avLst/>
          </a:prstGeom>
          <a:noFill/>
          <a:ln cap="flat" cmpd="sng" w="9525">
            <a:solidFill>
              <a:schemeClr val="dk2"/>
            </a:solidFill>
            <a:prstDash val="solid"/>
            <a:round/>
            <a:headEnd len="med" w="med" type="none"/>
            <a:tailEnd len="med" w="med" type="triangle"/>
          </a:ln>
        </p:spPr>
      </p:cxnSp>
      <p:sp>
        <p:nvSpPr>
          <p:cNvPr id="489" name="Google Shape;489;p46"/>
          <p:cNvSpPr/>
          <p:nvPr/>
        </p:nvSpPr>
        <p:spPr>
          <a:xfrm>
            <a:off x="3203650" y="3201250"/>
            <a:ext cx="1804500" cy="420900"/>
          </a:xfrm>
          <a:prstGeom prst="roundRect">
            <a:avLst>
              <a:gd fmla="val 16667" name="adj"/>
            </a:avLst>
          </a:prstGeom>
          <a:solidFill>
            <a:schemeClr val="lt1"/>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latin typeface="Poppins"/>
                <a:ea typeface="Poppins"/>
                <a:cs typeface="Poppins"/>
                <a:sym typeface="Poppins"/>
              </a:rPr>
              <a:t>Que pasa si fallan alguna de estas tareas</a:t>
            </a:r>
            <a:endParaRPr sz="1000">
              <a:latin typeface="Poppins"/>
              <a:ea typeface="Poppins"/>
              <a:cs typeface="Poppins"/>
              <a:sym typeface="Poppins"/>
            </a:endParaRPr>
          </a:p>
        </p:txBody>
      </p:sp>
      <p:cxnSp>
        <p:nvCxnSpPr>
          <p:cNvPr id="490" name="Google Shape;490;p46"/>
          <p:cNvCxnSpPr>
            <a:endCxn id="477" idx="2"/>
          </p:cNvCxnSpPr>
          <p:nvPr/>
        </p:nvCxnSpPr>
        <p:spPr>
          <a:xfrm rot="10800000">
            <a:off x="2318725" y="3176850"/>
            <a:ext cx="885000" cy="234900"/>
          </a:xfrm>
          <a:prstGeom prst="bentConnector2">
            <a:avLst/>
          </a:prstGeom>
          <a:noFill/>
          <a:ln cap="flat" cmpd="sng" w="9525">
            <a:solidFill>
              <a:srgbClr val="E06666"/>
            </a:solidFill>
            <a:prstDash val="solid"/>
            <a:round/>
            <a:headEnd len="med" w="med" type="none"/>
            <a:tailEnd len="med" w="med" type="triangle"/>
          </a:ln>
        </p:spPr>
      </p:cxnSp>
      <p:cxnSp>
        <p:nvCxnSpPr>
          <p:cNvPr id="491" name="Google Shape;491;p46"/>
          <p:cNvCxnSpPr>
            <a:stCxn id="489" idx="0"/>
            <a:endCxn id="485" idx="2"/>
          </p:cNvCxnSpPr>
          <p:nvPr/>
        </p:nvCxnSpPr>
        <p:spPr>
          <a:xfrm flipH="1" rot="5400000">
            <a:off x="3635200" y="2730550"/>
            <a:ext cx="445200" cy="496200"/>
          </a:xfrm>
          <a:prstGeom prst="bentConnector3">
            <a:avLst>
              <a:gd fmla="val 50012" name="adj1"/>
            </a:avLst>
          </a:prstGeom>
          <a:noFill/>
          <a:ln cap="flat" cmpd="sng" w="9525">
            <a:solidFill>
              <a:srgbClr val="E06666"/>
            </a:solidFill>
            <a:prstDash val="solid"/>
            <a:round/>
            <a:headEnd len="med" w="med" type="none"/>
            <a:tailEnd len="med" w="med" type="triangle"/>
          </a:ln>
        </p:spPr>
      </p:cxnSp>
      <p:pic>
        <p:nvPicPr>
          <p:cNvPr id="492" name="Google Shape;492;p46"/>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493" name="Google Shape;493;p46"/>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7"/>
          <p:cNvSpPr/>
          <p:nvPr/>
        </p:nvSpPr>
        <p:spPr>
          <a:xfrm>
            <a:off x="311225" y="1056250"/>
            <a:ext cx="1691700" cy="6057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99" name="Google Shape;499;p47"/>
          <p:cNvSpPr txBox="1"/>
          <p:nvPr>
            <p:ph type="title"/>
          </p:nvPr>
        </p:nvSpPr>
        <p:spPr>
          <a:xfrm>
            <a:off x="312225" y="155550"/>
            <a:ext cx="4656300" cy="92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s"/>
              <a:t>¿Como pasar de un pipeline a un DAG?</a:t>
            </a:r>
            <a:endParaRPr b="1"/>
          </a:p>
        </p:txBody>
      </p:sp>
      <p:sp>
        <p:nvSpPr>
          <p:cNvPr id="500" name="Google Shape;500;p47"/>
          <p:cNvSpPr txBox="1"/>
          <p:nvPr>
            <p:ph idx="1" type="body"/>
          </p:nvPr>
        </p:nvSpPr>
        <p:spPr>
          <a:xfrm>
            <a:off x="312225" y="1770325"/>
            <a:ext cx="2489100" cy="2662200"/>
          </a:xfrm>
          <a:prstGeom prst="rect">
            <a:avLst/>
          </a:prstGeom>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t>Pasos a seguir:</a:t>
            </a:r>
            <a:endParaRPr/>
          </a:p>
          <a:p>
            <a:pPr indent="-304800" lvl="0" marL="457200" rtl="0" algn="l">
              <a:lnSpc>
                <a:spcPct val="100000"/>
              </a:lnSpc>
              <a:spcBef>
                <a:spcPts val="1200"/>
              </a:spcBef>
              <a:spcAft>
                <a:spcPts val="0"/>
              </a:spcAft>
              <a:buSzPts val="1200"/>
              <a:buAutoNum type="alphaUcPeriod"/>
            </a:pPr>
            <a:r>
              <a:rPr lang="es"/>
              <a:t>Identificación de Objetivos</a:t>
            </a:r>
            <a:endParaRPr/>
          </a:p>
          <a:p>
            <a:pPr indent="-304800" lvl="0" marL="457200" rtl="0" algn="l">
              <a:lnSpc>
                <a:spcPct val="100000"/>
              </a:lnSpc>
              <a:spcBef>
                <a:spcPts val="0"/>
              </a:spcBef>
              <a:spcAft>
                <a:spcPts val="0"/>
              </a:spcAft>
              <a:buSzPts val="1200"/>
              <a:buAutoNum type="alphaUcPeriod"/>
            </a:pPr>
            <a:r>
              <a:rPr lang="es"/>
              <a:t>Desglose en Etapas</a:t>
            </a:r>
            <a:endParaRPr/>
          </a:p>
          <a:p>
            <a:pPr indent="-304800" lvl="0" marL="457200" rtl="0" algn="l">
              <a:lnSpc>
                <a:spcPct val="100000"/>
              </a:lnSpc>
              <a:spcBef>
                <a:spcPts val="0"/>
              </a:spcBef>
              <a:spcAft>
                <a:spcPts val="0"/>
              </a:spcAft>
              <a:buSzPts val="1200"/>
              <a:buAutoNum type="alphaUcPeriod"/>
            </a:pPr>
            <a:r>
              <a:rPr lang="es"/>
              <a:t>Identificación de Fuentes y Dependencias</a:t>
            </a:r>
            <a:endParaRPr/>
          </a:p>
          <a:p>
            <a:pPr indent="-304800" lvl="0" marL="457200" rtl="0" algn="l">
              <a:lnSpc>
                <a:spcPct val="100000"/>
              </a:lnSpc>
              <a:spcBef>
                <a:spcPts val="0"/>
              </a:spcBef>
              <a:spcAft>
                <a:spcPts val="0"/>
              </a:spcAft>
              <a:buSzPts val="1200"/>
              <a:buAutoNum type="alphaUcPeriod"/>
            </a:pPr>
            <a:r>
              <a:rPr lang="es"/>
              <a:t>Análisis de Paralelismo</a:t>
            </a:r>
            <a:endParaRPr/>
          </a:p>
          <a:p>
            <a:pPr indent="-304800" lvl="0" marL="457200" rtl="0" algn="l">
              <a:lnSpc>
                <a:spcPct val="100000"/>
              </a:lnSpc>
              <a:spcBef>
                <a:spcPts val="0"/>
              </a:spcBef>
              <a:spcAft>
                <a:spcPts val="0"/>
              </a:spcAft>
              <a:buSzPts val="1200"/>
              <a:buAutoNum type="alphaUcPeriod"/>
            </a:pPr>
            <a:r>
              <a:rPr lang="es"/>
              <a:t>Definición de Tareas</a:t>
            </a:r>
            <a:endParaRPr/>
          </a:p>
          <a:p>
            <a:pPr indent="-304800" lvl="0" marL="457200" rtl="0" algn="l">
              <a:lnSpc>
                <a:spcPct val="100000"/>
              </a:lnSpc>
              <a:spcBef>
                <a:spcPts val="0"/>
              </a:spcBef>
              <a:spcAft>
                <a:spcPts val="0"/>
              </a:spcAft>
              <a:buSzPts val="1200"/>
              <a:buAutoNum type="alphaUcPeriod"/>
            </a:pPr>
            <a:r>
              <a:rPr lang="es"/>
              <a:t>Secuenciación y Dependencias</a:t>
            </a:r>
            <a:endParaRPr/>
          </a:p>
          <a:p>
            <a:pPr indent="-304800" lvl="0" marL="457200" rtl="0" algn="l">
              <a:lnSpc>
                <a:spcPct val="100000"/>
              </a:lnSpc>
              <a:spcBef>
                <a:spcPts val="0"/>
              </a:spcBef>
              <a:spcAft>
                <a:spcPts val="0"/>
              </a:spcAft>
              <a:buSzPts val="1200"/>
              <a:buAutoNum type="alphaUcPeriod"/>
            </a:pPr>
            <a:r>
              <a:rPr lang="es"/>
              <a:t>Programación Temporal</a:t>
            </a:r>
            <a:endParaRPr/>
          </a:p>
        </p:txBody>
      </p:sp>
      <p:pic>
        <p:nvPicPr>
          <p:cNvPr id="501" name="Google Shape;501;p47"/>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502" name="Google Shape;502;p47"/>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503" name="Google Shape;503;p47"/>
          <p:cNvPicPr preferRelativeResize="0"/>
          <p:nvPr/>
        </p:nvPicPr>
        <p:blipFill>
          <a:blip r:embed="rId4">
            <a:alphaModFix/>
          </a:blip>
          <a:stretch>
            <a:fillRect/>
          </a:stretch>
        </p:blipFill>
        <p:spPr>
          <a:xfrm>
            <a:off x="430500" y="1167363"/>
            <a:ext cx="401850" cy="401850"/>
          </a:xfrm>
          <a:prstGeom prst="rect">
            <a:avLst/>
          </a:prstGeom>
          <a:noFill/>
          <a:ln>
            <a:noFill/>
          </a:ln>
        </p:spPr>
      </p:pic>
      <p:sp>
        <p:nvSpPr>
          <p:cNvPr id="504" name="Google Shape;504;p47"/>
          <p:cNvSpPr txBox="1"/>
          <p:nvPr/>
        </p:nvSpPr>
        <p:spPr>
          <a:xfrm>
            <a:off x="751000" y="1227397"/>
            <a:ext cx="1204800" cy="2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Poppins"/>
                <a:ea typeface="Poppins"/>
                <a:cs typeface="Poppins"/>
                <a:sym typeface="Poppins"/>
              </a:rPr>
              <a:t>Script Pipeline</a:t>
            </a:r>
            <a:endParaRPr sz="1100">
              <a:solidFill>
                <a:schemeClr val="dk2"/>
              </a:solidFill>
              <a:latin typeface="Poppins"/>
              <a:ea typeface="Poppins"/>
              <a:cs typeface="Poppins"/>
              <a:sym typeface="Poppins"/>
            </a:endParaRPr>
          </a:p>
        </p:txBody>
      </p:sp>
      <p:sp>
        <p:nvSpPr>
          <p:cNvPr id="505" name="Google Shape;505;p47"/>
          <p:cNvSpPr/>
          <p:nvPr/>
        </p:nvSpPr>
        <p:spPr>
          <a:xfrm>
            <a:off x="3881745" y="2685066"/>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Extract 1 </a:t>
            </a:r>
            <a:endParaRPr b="1" sz="1000">
              <a:solidFill>
                <a:schemeClr val="lt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DB 2</a:t>
            </a:r>
            <a:endParaRPr b="1" sz="1000">
              <a:solidFill>
                <a:schemeClr val="lt1"/>
              </a:solidFill>
              <a:latin typeface="Poppins"/>
              <a:ea typeface="Poppins"/>
              <a:cs typeface="Poppins"/>
              <a:sym typeface="Poppins"/>
            </a:endParaRPr>
          </a:p>
        </p:txBody>
      </p:sp>
      <p:sp>
        <p:nvSpPr>
          <p:cNvPr id="506" name="Google Shape;506;p47"/>
          <p:cNvSpPr/>
          <p:nvPr/>
        </p:nvSpPr>
        <p:spPr>
          <a:xfrm>
            <a:off x="5202350" y="2685050"/>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Clean &amp; Transform</a:t>
            </a:r>
            <a:endParaRPr b="1" sz="1000">
              <a:solidFill>
                <a:schemeClr val="lt1"/>
              </a:solidFill>
              <a:latin typeface="Poppins"/>
              <a:ea typeface="Poppins"/>
              <a:cs typeface="Poppins"/>
              <a:sym typeface="Poppins"/>
            </a:endParaRPr>
          </a:p>
        </p:txBody>
      </p:sp>
      <p:sp>
        <p:nvSpPr>
          <p:cNvPr id="507" name="Google Shape;507;p47"/>
          <p:cNvSpPr/>
          <p:nvPr/>
        </p:nvSpPr>
        <p:spPr>
          <a:xfrm>
            <a:off x="3881769" y="1531325"/>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Extract 1 </a:t>
            </a:r>
            <a:endParaRPr b="1" sz="1000">
              <a:solidFill>
                <a:schemeClr val="lt1"/>
              </a:solidFill>
              <a:latin typeface="Poppins"/>
              <a:ea typeface="Poppins"/>
              <a:cs typeface="Poppins"/>
              <a:sym typeface="Poppins"/>
            </a:endParaRPr>
          </a:p>
          <a:p>
            <a:pPr indent="0" lvl="0" marL="0" rtl="0" algn="ctr">
              <a:spcBef>
                <a:spcPts val="0"/>
              </a:spcBef>
              <a:spcAft>
                <a:spcPts val="0"/>
              </a:spcAft>
              <a:buNone/>
            </a:pPr>
            <a:r>
              <a:rPr b="1" lang="es" sz="1000">
                <a:solidFill>
                  <a:schemeClr val="lt1"/>
                </a:solidFill>
                <a:latin typeface="Poppins"/>
                <a:ea typeface="Poppins"/>
                <a:cs typeface="Poppins"/>
                <a:sym typeface="Poppins"/>
              </a:rPr>
              <a:t>DB 1</a:t>
            </a:r>
            <a:endParaRPr b="1" sz="1000">
              <a:solidFill>
                <a:schemeClr val="lt1"/>
              </a:solidFill>
              <a:latin typeface="Poppins"/>
              <a:ea typeface="Poppins"/>
              <a:cs typeface="Poppins"/>
              <a:sym typeface="Poppins"/>
            </a:endParaRPr>
          </a:p>
        </p:txBody>
      </p:sp>
      <p:sp>
        <p:nvSpPr>
          <p:cNvPr id="508" name="Google Shape;508;p47"/>
          <p:cNvSpPr/>
          <p:nvPr/>
        </p:nvSpPr>
        <p:spPr>
          <a:xfrm>
            <a:off x="3881681" y="2060071"/>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Extract 2</a:t>
            </a:r>
            <a:endParaRPr b="1" sz="1000">
              <a:solidFill>
                <a:schemeClr val="lt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DB 1</a:t>
            </a:r>
            <a:endParaRPr b="1" sz="1000">
              <a:solidFill>
                <a:schemeClr val="lt1"/>
              </a:solidFill>
              <a:latin typeface="Poppins"/>
              <a:ea typeface="Poppins"/>
              <a:cs typeface="Poppins"/>
              <a:sym typeface="Poppins"/>
            </a:endParaRPr>
          </a:p>
        </p:txBody>
      </p:sp>
      <p:sp>
        <p:nvSpPr>
          <p:cNvPr id="509" name="Google Shape;509;p47"/>
          <p:cNvSpPr/>
          <p:nvPr/>
        </p:nvSpPr>
        <p:spPr>
          <a:xfrm>
            <a:off x="5202287" y="1843239"/>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Clean &amp; Transform</a:t>
            </a:r>
            <a:endParaRPr b="1" sz="1000">
              <a:solidFill>
                <a:schemeClr val="lt1"/>
              </a:solidFill>
              <a:latin typeface="Poppins"/>
              <a:ea typeface="Poppins"/>
              <a:cs typeface="Poppins"/>
              <a:sym typeface="Poppins"/>
            </a:endParaRPr>
          </a:p>
        </p:txBody>
      </p:sp>
      <p:sp>
        <p:nvSpPr>
          <p:cNvPr id="510" name="Google Shape;510;p47"/>
          <p:cNvSpPr/>
          <p:nvPr/>
        </p:nvSpPr>
        <p:spPr>
          <a:xfrm>
            <a:off x="7784123" y="2264140"/>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Share</a:t>
            </a:r>
            <a:endParaRPr b="1" sz="1000">
              <a:solidFill>
                <a:schemeClr val="lt1"/>
              </a:solidFill>
              <a:latin typeface="Poppins"/>
              <a:ea typeface="Poppins"/>
              <a:cs typeface="Poppins"/>
              <a:sym typeface="Poppins"/>
            </a:endParaRPr>
          </a:p>
        </p:txBody>
      </p:sp>
      <p:sp>
        <p:nvSpPr>
          <p:cNvPr id="511" name="Google Shape;511;p47"/>
          <p:cNvSpPr/>
          <p:nvPr/>
        </p:nvSpPr>
        <p:spPr>
          <a:xfrm>
            <a:off x="6493206" y="2264140"/>
            <a:ext cx="9762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Merge for Predict ML</a:t>
            </a:r>
            <a:endParaRPr b="1" sz="1000">
              <a:solidFill>
                <a:schemeClr val="lt1"/>
              </a:solidFill>
              <a:latin typeface="Poppins"/>
              <a:ea typeface="Poppins"/>
              <a:cs typeface="Poppins"/>
              <a:sym typeface="Poppins"/>
            </a:endParaRPr>
          </a:p>
        </p:txBody>
      </p:sp>
      <p:cxnSp>
        <p:nvCxnSpPr>
          <p:cNvPr id="512" name="Google Shape;512;p47"/>
          <p:cNvCxnSpPr>
            <a:stCxn id="507" idx="3"/>
            <a:endCxn id="509" idx="1"/>
          </p:cNvCxnSpPr>
          <p:nvPr/>
        </p:nvCxnSpPr>
        <p:spPr>
          <a:xfrm>
            <a:off x="4857969" y="1741775"/>
            <a:ext cx="344400" cy="312000"/>
          </a:xfrm>
          <a:prstGeom prst="bentConnector3">
            <a:avLst>
              <a:gd fmla="val 49988" name="adj1"/>
            </a:avLst>
          </a:prstGeom>
          <a:noFill/>
          <a:ln cap="flat" cmpd="sng" w="9525">
            <a:solidFill>
              <a:schemeClr val="dk2"/>
            </a:solidFill>
            <a:prstDash val="solid"/>
            <a:round/>
            <a:headEnd len="med" w="med" type="none"/>
            <a:tailEnd len="med" w="med" type="triangle"/>
          </a:ln>
        </p:spPr>
      </p:cxnSp>
      <p:cxnSp>
        <p:nvCxnSpPr>
          <p:cNvPr id="513" name="Google Shape;513;p47"/>
          <p:cNvCxnSpPr>
            <a:stCxn id="508" idx="3"/>
            <a:endCxn id="509" idx="1"/>
          </p:cNvCxnSpPr>
          <p:nvPr/>
        </p:nvCxnSpPr>
        <p:spPr>
          <a:xfrm flipH="1" rot="10800000">
            <a:off x="4857881" y="2053621"/>
            <a:ext cx="344400" cy="216900"/>
          </a:xfrm>
          <a:prstGeom prst="bentConnector3">
            <a:avLst>
              <a:gd fmla="val 50001" name="adj1"/>
            </a:avLst>
          </a:prstGeom>
          <a:noFill/>
          <a:ln cap="flat" cmpd="sng" w="9525">
            <a:solidFill>
              <a:schemeClr val="dk2"/>
            </a:solidFill>
            <a:prstDash val="solid"/>
            <a:round/>
            <a:headEnd len="med" w="med" type="none"/>
            <a:tailEnd len="med" w="med" type="triangle"/>
          </a:ln>
        </p:spPr>
      </p:cxnSp>
      <p:cxnSp>
        <p:nvCxnSpPr>
          <p:cNvPr id="514" name="Google Shape;514;p47"/>
          <p:cNvCxnSpPr>
            <a:stCxn id="505" idx="3"/>
            <a:endCxn id="506" idx="1"/>
          </p:cNvCxnSpPr>
          <p:nvPr/>
        </p:nvCxnSpPr>
        <p:spPr>
          <a:xfrm>
            <a:off x="4857945" y="2895516"/>
            <a:ext cx="344400" cy="600"/>
          </a:xfrm>
          <a:prstGeom prst="bentConnector3">
            <a:avLst>
              <a:gd fmla="val 50001" name="adj1"/>
            </a:avLst>
          </a:prstGeom>
          <a:noFill/>
          <a:ln cap="flat" cmpd="sng" w="9525">
            <a:solidFill>
              <a:schemeClr val="dk2"/>
            </a:solidFill>
            <a:prstDash val="solid"/>
            <a:round/>
            <a:headEnd len="med" w="med" type="none"/>
            <a:tailEnd len="med" w="med" type="triangle"/>
          </a:ln>
        </p:spPr>
      </p:cxnSp>
      <p:cxnSp>
        <p:nvCxnSpPr>
          <p:cNvPr id="515" name="Google Shape;515;p47"/>
          <p:cNvCxnSpPr>
            <a:stCxn id="509" idx="3"/>
            <a:endCxn id="511" idx="1"/>
          </p:cNvCxnSpPr>
          <p:nvPr/>
        </p:nvCxnSpPr>
        <p:spPr>
          <a:xfrm>
            <a:off x="6178487" y="2053689"/>
            <a:ext cx="314700" cy="4209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516" name="Google Shape;516;p47"/>
          <p:cNvCxnSpPr>
            <a:stCxn id="506" idx="3"/>
            <a:endCxn id="511" idx="1"/>
          </p:cNvCxnSpPr>
          <p:nvPr/>
        </p:nvCxnSpPr>
        <p:spPr>
          <a:xfrm flipH="1" rot="10800000">
            <a:off x="6178550" y="2474600"/>
            <a:ext cx="314700" cy="420900"/>
          </a:xfrm>
          <a:prstGeom prst="bentConnector3">
            <a:avLst>
              <a:gd fmla="val 49993" name="adj1"/>
            </a:avLst>
          </a:prstGeom>
          <a:noFill/>
          <a:ln cap="flat" cmpd="sng" w="9525">
            <a:solidFill>
              <a:schemeClr val="dk2"/>
            </a:solidFill>
            <a:prstDash val="solid"/>
            <a:round/>
            <a:headEnd len="med" w="med" type="none"/>
            <a:tailEnd len="med" w="med" type="triangle"/>
          </a:ln>
        </p:spPr>
      </p:cxnSp>
      <p:cxnSp>
        <p:nvCxnSpPr>
          <p:cNvPr id="517" name="Google Shape;517;p47"/>
          <p:cNvCxnSpPr>
            <a:stCxn id="511" idx="3"/>
            <a:endCxn id="510" idx="1"/>
          </p:cNvCxnSpPr>
          <p:nvPr/>
        </p:nvCxnSpPr>
        <p:spPr>
          <a:xfrm>
            <a:off x="7469406" y="2474590"/>
            <a:ext cx="314700" cy="600"/>
          </a:xfrm>
          <a:prstGeom prst="bentConnector3">
            <a:avLst>
              <a:gd fmla="val 50003" name="adj1"/>
            </a:avLst>
          </a:prstGeom>
          <a:noFill/>
          <a:ln cap="flat" cmpd="sng" w="9525">
            <a:solidFill>
              <a:schemeClr val="dk2"/>
            </a:solidFill>
            <a:prstDash val="solid"/>
            <a:round/>
            <a:headEnd len="med" w="med" type="none"/>
            <a:tailEnd len="med" w="med" type="triangle"/>
          </a:ln>
        </p:spPr>
      </p:cxnSp>
      <p:sp>
        <p:nvSpPr>
          <p:cNvPr id="518" name="Google Shape;518;p47"/>
          <p:cNvSpPr/>
          <p:nvPr/>
        </p:nvSpPr>
        <p:spPr>
          <a:xfrm>
            <a:off x="7425750" y="1441250"/>
            <a:ext cx="402000" cy="402000"/>
          </a:xfrm>
          <a:prstGeom prst="ellipse">
            <a:avLst/>
          </a:prstGeom>
          <a:solidFill>
            <a:schemeClr val="lt1"/>
          </a:solidFill>
          <a:ln cap="flat" cmpd="sng" w="19050">
            <a:solidFill>
              <a:srgbClr val="007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Poppins"/>
                <a:ea typeface="Poppins"/>
                <a:cs typeface="Poppins"/>
                <a:sym typeface="Poppins"/>
              </a:rPr>
              <a:t>A</a:t>
            </a:r>
            <a:endParaRPr sz="1000">
              <a:latin typeface="Poppins"/>
              <a:ea typeface="Poppins"/>
              <a:cs typeface="Poppins"/>
              <a:sym typeface="Poppins"/>
            </a:endParaRPr>
          </a:p>
        </p:txBody>
      </p:sp>
      <p:cxnSp>
        <p:nvCxnSpPr>
          <p:cNvPr id="519" name="Google Shape;519;p47"/>
          <p:cNvCxnSpPr>
            <a:stCxn id="518" idx="6"/>
            <a:endCxn id="510" idx="0"/>
          </p:cNvCxnSpPr>
          <p:nvPr/>
        </p:nvCxnSpPr>
        <p:spPr>
          <a:xfrm>
            <a:off x="7827750" y="1642250"/>
            <a:ext cx="444600" cy="621900"/>
          </a:xfrm>
          <a:prstGeom prst="curvedConnector2">
            <a:avLst/>
          </a:prstGeom>
          <a:noFill/>
          <a:ln cap="flat" cmpd="sng" w="9525">
            <a:solidFill>
              <a:schemeClr val="dk2"/>
            </a:solidFill>
            <a:prstDash val="dash"/>
            <a:round/>
            <a:headEnd len="med" w="med" type="none"/>
            <a:tailEnd len="med" w="med" type="stealth"/>
          </a:ln>
        </p:spPr>
      </p:cxnSp>
      <p:sp>
        <p:nvSpPr>
          <p:cNvPr id="520" name="Google Shape;520;p47"/>
          <p:cNvSpPr txBox="1"/>
          <p:nvPr/>
        </p:nvSpPr>
        <p:spPr>
          <a:xfrm>
            <a:off x="3925925" y="1048125"/>
            <a:ext cx="976200" cy="21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dk2"/>
                </a:solidFill>
                <a:latin typeface="Poppins"/>
                <a:ea typeface="Poppins"/>
                <a:cs typeface="Poppins"/>
                <a:sym typeface="Poppins"/>
              </a:rPr>
              <a:t>Extracción</a:t>
            </a:r>
            <a:endParaRPr sz="1200">
              <a:solidFill>
                <a:schemeClr val="dk2"/>
              </a:solidFill>
              <a:latin typeface="Poppins"/>
              <a:ea typeface="Poppins"/>
              <a:cs typeface="Poppins"/>
              <a:sym typeface="Poppins"/>
            </a:endParaRPr>
          </a:p>
        </p:txBody>
      </p:sp>
      <p:sp>
        <p:nvSpPr>
          <p:cNvPr id="521" name="Google Shape;521;p47"/>
          <p:cNvSpPr txBox="1"/>
          <p:nvPr/>
        </p:nvSpPr>
        <p:spPr>
          <a:xfrm>
            <a:off x="4968600" y="1048125"/>
            <a:ext cx="1393200" cy="21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dk2"/>
                </a:solidFill>
                <a:latin typeface="Poppins"/>
                <a:ea typeface="Poppins"/>
                <a:cs typeface="Poppins"/>
                <a:sym typeface="Poppins"/>
              </a:rPr>
              <a:t>Transformación</a:t>
            </a:r>
            <a:endParaRPr sz="1200">
              <a:solidFill>
                <a:schemeClr val="dk2"/>
              </a:solidFill>
              <a:latin typeface="Poppins"/>
              <a:ea typeface="Poppins"/>
              <a:cs typeface="Poppins"/>
              <a:sym typeface="Poppins"/>
            </a:endParaRPr>
          </a:p>
        </p:txBody>
      </p:sp>
      <p:sp>
        <p:nvSpPr>
          <p:cNvPr id="522" name="Google Shape;522;p47"/>
          <p:cNvSpPr txBox="1"/>
          <p:nvPr/>
        </p:nvSpPr>
        <p:spPr>
          <a:xfrm>
            <a:off x="6443252" y="1048125"/>
            <a:ext cx="1086900" cy="21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dk2"/>
                </a:solidFill>
                <a:latin typeface="Poppins"/>
                <a:ea typeface="Poppins"/>
                <a:cs typeface="Poppins"/>
                <a:sym typeface="Poppins"/>
              </a:rPr>
              <a:t>Predicción</a:t>
            </a:r>
            <a:endParaRPr sz="1200">
              <a:solidFill>
                <a:schemeClr val="dk2"/>
              </a:solidFill>
              <a:latin typeface="Poppins"/>
              <a:ea typeface="Poppins"/>
              <a:cs typeface="Poppins"/>
              <a:sym typeface="Poppins"/>
            </a:endParaRPr>
          </a:p>
        </p:txBody>
      </p:sp>
      <p:sp>
        <p:nvSpPr>
          <p:cNvPr id="523" name="Google Shape;523;p47"/>
          <p:cNvSpPr txBox="1"/>
          <p:nvPr/>
        </p:nvSpPr>
        <p:spPr>
          <a:xfrm>
            <a:off x="7733763" y="1043850"/>
            <a:ext cx="976200" cy="21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dk2"/>
                </a:solidFill>
                <a:latin typeface="Poppins"/>
                <a:ea typeface="Poppins"/>
                <a:cs typeface="Poppins"/>
                <a:sym typeface="Poppins"/>
              </a:rPr>
              <a:t>Envío</a:t>
            </a:r>
            <a:endParaRPr sz="1200">
              <a:solidFill>
                <a:schemeClr val="dk2"/>
              </a:solidFill>
              <a:latin typeface="Poppins"/>
              <a:ea typeface="Poppins"/>
              <a:cs typeface="Poppins"/>
              <a:sym typeface="Poppins"/>
            </a:endParaRPr>
          </a:p>
        </p:txBody>
      </p:sp>
      <p:sp>
        <p:nvSpPr>
          <p:cNvPr id="524" name="Google Shape;524;p47"/>
          <p:cNvSpPr/>
          <p:nvPr/>
        </p:nvSpPr>
        <p:spPr>
          <a:xfrm>
            <a:off x="5890275" y="271600"/>
            <a:ext cx="402000" cy="402000"/>
          </a:xfrm>
          <a:prstGeom prst="ellipse">
            <a:avLst/>
          </a:prstGeom>
          <a:solidFill>
            <a:schemeClr val="lt1"/>
          </a:solidFill>
          <a:ln cap="flat" cmpd="sng" w="19050">
            <a:solidFill>
              <a:srgbClr val="007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Poppins"/>
                <a:ea typeface="Poppins"/>
                <a:cs typeface="Poppins"/>
                <a:sym typeface="Poppins"/>
              </a:rPr>
              <a:t>B</a:t>
            </a:r>
            <a:endParaRPr sz="1000">
              <a:latin typeface="Poppins"/>
              <a:ea typeface="Poppins"/>
              <a:cs typeface="Poppins"/>
              <a:sym typeface="Poppins"/>
            </a:endParaRPr>
          </a:p>
        </p:txBody>
      </p:sp>
      <p:cxnSp>
        <p:nvCxnSpPr>
          <p:cNvPr id="525" name="Google Shape;525;p47"/>
          <p:cNvCxnSpPr>
            <a:stCxn id="524" idx="4"/>
            <a:endCxn id="520" idx="0"/>
          </p:cNvCxnSpPr>
          <p:nvPr/>
        </p:nvCxnSpPr>
        <p:spPr>
          <a:xfrm rot="5400000">
            <a:off x="5065425" y="22150"/>
            <a:ext cx="374400" cy="1677300"/>
          </a:xfrm>
          <a:prstGeom prst="curvedConnector3">
            <a:avLst>
              <a:gd fmla="val 50017" name="adj1"/>
            </a:avLst>
          </a:prstGeom>
          <a:noFill/>
          <a:ln cap="flat" cmpd="sng" w="9525">
            <a:solidFill>
              <a:schemeClr val="dk2"/>
            </a:solidFill>
            <a:prstDash val="dash"/>
            <a:round/>
            <a:headEnd len="med" w="med" type="none"/>
            <a:tailEnd len="med" w="med" type="stealth"/>
          </a:ln>
        </p:spPr>
      </p:cxnSp>
      <p:cxnSp>
        <p:nvCxnSpPr>
          <p:cNvPr id="526" name="Google Shape;526;p47"/>
          <p:cNvCxnSpPr>
            <a:stCxn id="524" idx="4"/>
            <a:endCxn id="521" idx="0"/>
          </p:cNvCxnSpPr>
          <p:nvPr/>
        </p:nvCxnSpPr>
        <p:spPr>
          <a:xfrm rot="5400000">
            <a:off x="5691075" y="647800"/>
            <a:ext cx="374400" cy="426000"/>
          </a:xfrm>
          <a:prstGeom prst="curvedConnector3">
            <a:avLst>
              <a:gd fmla="val 50017" name="adj1"/>
            </a:avLst>
          </a:prstGeom>
          <a:noFill/>
          <a:ln cap="flat" cmpd="sng" w="9525">
            <a:solidFill>
              <a:schemeClr val="dk2"/>
            </a:solidFill>
            <a:prstDash val="dash"/>
            <a:round/>
            <a:headEnd len="med" w="med" type="none"/>
            <a:tailEnd len="med" w="med" type="stealth"/>
          </a:ln>
        </p:spPr>
      </p:cxnSp>
      <p:cxnSp>
        <p:nvCxnSpPr>
          <p:cNvPr id="527" name="Google Shape;527;p47"/>
          <p:cNvCxnSpPr>
            <a:stCxn id="524" idx="4"/>
            <a:endCxn id="522" idx="0"/>
          </p:cNvCxnSpPr>
          <p:nvPr/>
        </p:nvCxnSpPr>
        <p:spPr>
          <a:xfrm flipH="1" rot="-5400000">
            <a:off x="6351825" y="413050"/>
            <a:ext cx="374400" cy="895500"/>
          </a:xfrm>
          <a:prstGeom prst="curvedConnector3">
            <a:avLst>
              <a:gd fmla="val 50017" name="adj1"/>
            </a:avLst>
          </a:prstGeom>
          <a:noFill/>
          <a:ln cap="flat" cmpd="sng" w="9525">
            <a:solidFill>
              <a:schemeClr val="dk2"/>
            </a:solidFill>
            <a:prstDash val="dash"/>
            <a:round/>
            <a:headEnd len="med" w="med" type="none"/>
            <a:tailEnd len="med" w="med" type="stealth"/>
          </a:ln>
        </p:spPr>
      </p:cxnSp>
      <p:cxnSp>
        <p:nvCxnSpPr>
          <p:cNvPr id="528" name="Google Shape;528;p47"/>
          <p:cNvCxnSpPr>
            <a:stCxn id="524" idx="4"/>
            <a:endCxn id="523" idx="0"/>
          </p:cNvCxnSpPr>
          <p:nvPr/>
        </p:nvCxnSpPr>
        <p:spPr>
          <a:xfrm flipH="1" rot="-5400000">
            <a:off x="6971475" y="-206600"/>
            <a:ext cx="370200" cy="2130600"/>
          </a:xfrm>
          <a:prstGeom prst="curvedConnector3">
            <a:avLst>
              <a:gd fmla="val 50007" name="adj1"/>
            </a:avLst>
          </a:prstGeom>
          <a:noFill/>
          <a:ln cap="flat" cmpd="sng" w="9525">
            <a:solidFill>
              <a:schemeClr val="dk2"/>
            </a:solidFill>
            <a:prstDash val="dash"/>
            <a:round/>
            <a:headEnd len="med" w="med" type="none"/>
            <a:tailEnd len="med" w="med" type="stealth"/>
          </a:ln>
        </p:spPr>
      </p:cxnSp>
      <p:sp>
        <p:nvSpPr>
          <p:cNvPr id="529" name="Google Shape;529;p47"/>
          <p:cNvSpPr/>
          <p:nvPr/>
        </p:nvSpPr>
        <p:spPr>
          <a:xfrm rot="5400000">
            <a:off x="4249925" y="2930638"/>
            <a:ext cx="239700" cy="1036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30" name="Google Shape;530;p47"/>
          <p:cNvSpPr/>
          <p:nvPr/>
        </p:nvSpPr>
        <p:spPr>
          <a:xfrm rot="5400000">
            <a:off x="5570600" y="2917988"/>
            <a:ext cx="239700" cy="10365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31" name="Google Shape;531;p47"/>
          <p:cNvSpPr/>
          <p:nvPr/>
        </p:nvSpPr>
        <p:spPr>
          <a:xfrm>
            <a:off x="4829175" y="4001675"/>
            <a:ext cx="402000" cy="402000"/>
          </a:xfrm>
          <a:prstGeom prst="ellipse">
            <a:avLst/>
          </a:prstGeom>
          <a:solidFill>
            <a:schemeClr val="lt1"/>
          </a:solidFill>
          <a:ln cap="flat" cmpd="sng" w="19050">
            <a:solidFill>
              <a:srgbClr val="007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Poppins"/>
                <a:ea typeface="Poppins"/>
                <a:cs typeface="Poppins"/>
                <a:sym typeface="Poppins"/>
              </a:rPr>
              <a:t>D</a:t>
            </a:r>
            <a:endParaRPr sz="1000">
              <a:latin typeface="Poppins"/>
              <a:ea typeface="Poppins"/>
              <a:cs typeface="Poppins"/>
              <a:sym typeface="Poppins"/>
            </a:endParaRPr>
          </a:p>
        </p:txBody>
      </p:sp>
      <p:cxnSp>
        <p:nvCxnSpPr>
          <p:cNvPr id="532" name="Google Shape;532;p47"/>
          <p:cNvCxnSpPr>
            <a:stCxn id="531" idx="0"/>
            <a:endCxn id="529" idx="2"/>
          </p:cNvCxnSpPr>
          <p:nvPr/>
        </p:nvCxnSpPr>
        <p:spPr>
          <a:xfrm flipH="1" rot="5400000">
            <a:off x="4483575" y="3455075"/>
            <a:ext cx="432900" cy="660300"/>
          </a:xfrm>
          <a:prstGeom prst="curvedConnector5">
            <a:avLst>
              <a:gd fmla="val 17700" name="adj1"/>
              <a:gd fmla="val 53343" name="adj2"/>
              <a:gd fmla="val 52310" name="adj3"/>
            </a:avLst>
          </a:prstGeom>
          <a:noFill/>
          <a:ln cap="flat" cmpd="sng" w="9525">
            <a:solidFill>
              <a:schemeClr val="dk2"/>
            </a:solidFill>
            <a:prstDash val="dash"/>
            <a:round/>
            <a:headEnd len="med" w="med" type="none"/>
            <a:tailEnd len="med" w="med" type="stealth"/>
          </a:ln>
        </p:spPr>
      </p:cxnSp>
      <p:cxnSp>
        <p:nvCxnSpPr>
          <p:cNvPr id="533" name="Google Shape;533;p47"/>
          <p:cNvCxnSpPr>
            <a:stCxn id="531" idx="0"/>
            <a:endCxn id="530" idx="2"/>
          </p:cNvCxnSpPr>
          <p:nvPr/>
        </p:nvCxnSpPr>
        <p:spPr>
          <a:xfrm rot="-5400000">
            <a:off x="5137575" y="3448775"/>
            <a:ext cx="445500" cy="660300"/>
          </a:xfrm>
          <a:prstGeom prst="curvedConnector5">
            <a:avLst>
              <a:gd fmla="val 21515" name="adj1"/>
              <a:gd fmla="val 62540" name="adj2"/>
              <a:gd fmla="val 54411" name="adj3"/>
            </a:avLst>
          </a:prstGeom>
          <a:noFill/>
          <a:ln cap="flat" cmpd="sng" w="9525">
            <a:solidFill>
              <a:schemeClr val="dk2"/>
            </a:solidFill>
            <a:prstDash val="dash"/>
            <a:round/>
            <a:headEnd len="med" w="med" type="none"/>
            <a:tailEnd len="med" w="med" type="stealth"/>
          </a:ln>
        </p:spPr>
      </p:cxnSp>
      <p:sp>
        <p:nvSpPr>
          <p:cNvPr id="534" name="Google Shape;534;p47"/>
          <p:cNvSpPr/>
          <p:nvPr/>
        </p:nvSpPr>
        <p:spPr>
          <a:xfrm>
            <a:off x="6443250" y="1420263"/>
            <a:ext cx="402000" cy="402000"/>
          </a:xfrm>
          <a:prstGeom prst="ellipse">
            <a:avLst/>
          </a:prstGeom>
          <a:solidFill>
            <a:schemeClr val="lt1"/>
          </a:solidFill>
          <a:ln cap="flat" cmpd="sng" w="19050">
            <a:solidFill>
              <a:srgbClr val="007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Poppins"/>
                <a:ea typeface="Poppins"/>
                <a:cs typeface="Poppins"/>
                <a:sym typeface="Poppins"/>
              </a:rPr>
              <a:t>E</a:t>
            </a:r>
            <a:endParaRPr sz="1000">
              <a:latin typeface="Poppins"/>
              <a:ea typeface="Poppins"/>
              <a:cs typeface="Poppins"/>
              <a:sym typeface="Poppins"/>
            </a:endParaRPr>
          </a:p>
        </p:txBody>
      </p:sp>
      <p:cxnSp>
        <p:nvCxnSpPr>
          <p:cNvPr id="535" name="Google Shape;535;p47"/>
          <p:cNvCxnSpPr>
            <a:stCxn id="534" idx="2"/>
            <a:endCxn id="509" idx="0"/>
          </p:cNvCxnSpPr>
          <p:nvPr/>
        </p:nvCxnSpPr>
        <p:spPr>
          <a:xfrm flipH="1">
            <a:off x="5690250" y="1621263"/>
            <a:ext cx="753000" cy="222000"/>
          </a:xfrm>
          <a:prstGeom prst="curvedConnector2">
            <a:avLst/>
          </a:prstGeom>
          <a:noFill/>
          <a:ln cap="flat" cmpd="sng" w="9525">
            <a:solidFill>
              <a:schemeClr val="dk2"/>
            </a:solidFill>
            <a:prstDash val="dash"/>
            <a:round/>
            <a:headEnd len="med" w="med" type="none"/>
            <a:tailEnd len="med" w="med" type="stealth"/>
          </a:ln>
        </p:spPr>
      </p:cxnSp>
      <p:cxnSp>
        <p:nvCxnSpPr>
          <p:cNvPr id="536" name="Google Shape;536;p47"/>
          <p:cNvCxnSpPr>
            <a:stCxn id="534" idx="4"/>
            <a:endCxn id="511" idx="0"/>
          </p:cNvCxnSpPr>
          <p:nvPr/>
        </p:nvCxnSpPr>
        <p:spPr>
          <a:xfrm flipH="1" rot="-5400000">
            <a:off x="6591900" y="1874613"/>
            <a:ext cx="441900" cy="337200"/>
          </a:xfrm>
          <a:prstGeom prst="curvedConnector3">
            <a:avLst>
              <a:gd fmla="val 49997" name="adj1"/>
            </a:avLst>
          </a:prstGeom>
          <a:noFill/>
          <a:ln cap="flat" cmpd="sng" w="9525">
            <a:solidFill>
              <a:schemeClr val="dk2"/>
            </a:solidFill>
            <a:prstDash val="dash"/>
            <a:round/>
            <a:headEnd len="med" w="med" type="none"/>
            <a:tailEnd len="med" w="med" type="stealth"/>
          </a:ln>
        </p:spPr>
      </p:cxnSp>
      <p:cxnSp>
        <p:nvCxnSpPr>
          <p:cNvPr id="537" name="Google Shape;537;p47"/>
          <p:cNvCxnSpPr>
            <a:stCxn id="534" idx="2"/>
            <a:endCxn id="507" idx="0"/>
          </p:cNvCxnSpPr>
          <p:nvPr/>
        </p:nvCxnSpPr>
        <p:spPr>
          <a:xfrm rot="10800000">
            <a:off x="4369950" y="1531263"/>
            <a:ext cx="2073300" cy="90000"/>
          </a:xfrm>
          <a:prstGeom prst="curvedConnector4">
            <a:avLst>
              <a:gd fmla="val 38231" name="adj1"/>
              <a:gd fmla="val 292486" name="adj2"/>
            </a:avLst>
          </a:prstGeom>
          <a:noFill/>
          <a:ln cap="flat" cmpd="sng" w="9525">
            <a:solidFill>
              <a:schemeClr val="dk2"/>
            </a:solidFill>
            <a:prstDash val="dash"/>
            <a:round/>
            <a:headEnd len="med" w="med" type="none"/>
            <a:tailEnd len="med" w="med" type="stealth"/>
          </a:ln>
        </p:spPr>
      </p:cxnSp>
      <p:cxnSp>
        <p:nvCxnSpPr>
          <p:cNvPr id="538" name="Google Shape;538;p47"/>
          <p:cNvCxnSpPr>
            <a:stCxn id="534" idx="4"/>
            <a:endCxn id="510" idx="0"/>
          </p:cNvCxnSpPr>
          <p:nvPr/>
        </p:nvCxnSpPr>
        <p:spPr>
          <a:xfrm flipH="1" rot="-5400000">
            <a:off x="7237350" y="1229163"/>
            <a:ext cx="441900" cy="1628100"/>
          </a:xfrm>
          <a:prstGeom prst="curvedConnector3">
            <a:avLst>
              <a:gd fmla="val 49997" name="adj1"/>
            </a:avLst>
          </a:prstGeom>
          <a:noFill/>
          <a:ln cap="flat" cmpd="sng" w="9525">
            <a:solidFill>
              <a:schemeClr val="dk2"/>
            </a:solidFill>
            <a:prstDash val="dash"/>
            <a:round/>
            <a:headEnd len="med" w="med" type="none"/>
            <a:tailEnd len="med" w="med" type="none"/>
          </a:ln>
        </p:spPr>
      </p:cxnSp>
      <p:sp>
        <p:nvSpPr>
          <p:cNvPr id="539" name="Google Shape;539;p47"/>
          <p:cNvSpPr/>
          <p:nvPr/>
        </p:nvSpPr>
        <p:spPr>
          <a:xfrm>
            <a:off x="3630825" y="1480625"/>
            <a:ext cx="169800" cy="1688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40" name="Google Shape;540;p47"/>
          <p:cNvSpPr/>
          <p:nvPr/>
        </p:nvSpPr>
        <p:spPr>
          <a:xfrm>
            <a:off x="2985450" y="1255863"/>
            <a:ext cx="402000" cy="402000"/>
          </a:xfrm>
          <a:prstGeom prst="ellipse">
            <a:avLst/>
          </a:prstGeom>
          <a:solidFill>
            <a:schemeClr val="lt1"/>
          </a:solidFill>
          <a:ln cap="flat" cmpd="sng" w="19050">
            <a:solidFill>
              <a:srgbClr val="007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Poppins"/>
                <a:ea typeface="Poppins"/>
                <a:cs typeface="Poppins"/>
                <a:sym typeface="Poppins"/>
              </a:rPr>
              <a:t>C</a:t>
            </a:r>
            <a:endParaRPr sz="1000">
              <a:latin typeface="Poppins"/>
              <a:ea typeface="Poppins"/>
              <a:cs typeface="Poppins"/>
              <a:sym typeface="Poppins"/>
            </a:endParaRPr>
          </a:p>
        </p:txBody>
      </p:sp>
      <p:cxnSp>
        <p:nvCxnSpPr>
          <p:cNvPr id="541" name="Google Shape;541;p47"/>
          <p:cNvCxnSpPr>
            <a:stCxn id="540" idx="4"/>
            <a:endCxn id="539" idx="1"/>
          </p:cNvCxnSpPr>
          <p:nvPr/>
        </p:nvCxnSpPr>
        <p:spPr>
          <a:xfrm flipH="1" rot="-5400000">
            <a:off x="3075150" y="1769163"/>
            <a:ext cx="666900" cy="444300"/>
          </a:xfrm>
          <a:prstGeom prst="curvedConnector2">
            <a:avLst/>
          </a:prstGeom>
          <a:noFill/>
          <a:ln cap="flat" cmpd="sng" w="9525">
            <a:solidFill>
              <a:schemeClr val="dk2"/>
            </a:solidFill>
            <a:prstDash val="dash"/>
            <a:round/>
            <a:headEnd len="med" w="med" type="none"/>
            <a:tailEnd len="med" w="med" type="stealth"/>
          </a:ln>
        </p:spPr>
      </p:cxnSp>
      <p:sp>
        <p:nvSpPr>
          <p:cNvPr id="542" name="Google Shape;542;p47"/>
          <p:cNvSpPr/>
          <p:nvPr/>
        </p:nvSpPr>
        <p:spPr>
          <a:xfrm>
            <a:off x="6986775" y="3023850"/>
            <a:ext cx="402000" cy="402000"/>
          </a:xfrm>
          <a:prstGeom prst="ellipse">
            <a:avLst/>
          </a:prstGeom>
          <a:solidFill>
            <a:schemeClr val="lt1"/>
          </a:solidFill>
          <a:ln cap="flat" cmpd="sng" w="19050">
            <a:solidFill>
              <a:srgbClr val="007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Poppins"/>
                <a:ea typeface="Poppins"/>
                <a:cs typeface="Poppins"/>
                <a:sym typeface="Poppins"/>
              </a:rPr>
              <a:t>F</a:t>
            </a:r>
            <a:endParaRPr sz="1000">
              <a:latin typeface="Poppins"/>
              <a:ea typeface="Poppins"/>
              <a:cs typeface="Poppins"/>
              <a:sym typeface="Poppins"/>
            </a:endParaRPr>
          </a:p>
        </p:txBody>
      </p:sp>
      <p:cxnSp>
        <p:nvCxnSpPr>
          <p:cNvPr id="543" name="Google Shape;543;p47"/>
          <p:cNvCxnSpPr>
            <a:stCxn id="542" idx="2"/>
          </p:cNvCxnSpPr>
          <p:nvPr/>
        </p:nvCxnSpPr>
        <p:spPr>
          <a:xfrm rot="10800000">
            <a:off x="6365775" y="2800950"/>
            <a:ext cx="621000" cy="423900"/>
          </a:xfrm>
          <a:prstGeom prst="curvedConnector3">
            <a:avLst>
              <a:gd fmla="val 50000" name="adj1"/>
            </a:avLst>
          </a:prstGeom>
          <a:noFill/>
          <a:ln cap="flat" cmpd="sng" w="9525">
            <a:solidFill>
              <a:schemeClr val="dk2"/>
            </a:solidFill>
            <a:prstDash val="dash"/>
            <a:round/>
            <a:headEnd len="med" w="med" type="none"/>
            <a:tailEnd len="med" w="med" type="stealth"/>
          </a:ln>
        </p:spPr>
      </p:cxnSp>
      <p:cxnSp>
        <p:nvCxnSpPr>
          <p:cNvPr id="544" name="Google Shape;544;p47"/>
          <p:cNvCxnSpPr>
            <a:stCxn id="542" idx="2"/>
          </p:cNvCxnSpPr>
          <p:nvPr/>
        </p:nvCxnSpPr>
        <p:spPr>
          <a:xfrm rot="10800000">
            <a:off x="5092575" y="2282250"/>
            <a:ext cx="1894200" cy="942600"/>
          </a:xfrm>
          <a:prstGeom prst="curvedConnector3">
            <a:avLst>
              <a:gd fmla="val 25817" name="adj1"/>
            </a:avLst>
          </a:prstGeom>
          <a:noFill/>
          <a:ln cap="flat" cmpd="sng" w="9525">
            <a:solidFill>
              <a:schemeClr val="dk2"/>
            </a:solidFill>
            <a:prstDash val="dash"/>
            <a:round/>
            <a:headEnd len="med" w="med" type="none"/>
            <a:tailEnd len="med" w="med" type="stealth"/>
          </a:ln>
        </p:spPr>
      </p:cxnSp>
      <p:cxnSp>
        <p:nvCxnSpPr>
          <p:cNvPr id="545" name="Google Shape;545;p47"/>
          <p:cNvCxnSpPr>
            <a:stCxn id="542" idx="6"/>
          </p:cNvCxnSpPr>
          <p:nvPr/>
        </p:nvCxnSpPr>
        <p:spPr>
          <a:xfrm flipH="1" rot="10800000">
            <a:off x="7388775" y="2555850"/>
            <a:ext cx="240600" cy="669000"/>
          </a:xfrm>
          <a:prstGeom prst="curvedConnector2">
            <a:avLst/>
          </a:prstGeom>
          <a:noFill/>
          <a:ln cap="flat" cmpd="sng" w="9525">
            <a:solidFill>
              <a:schemeClr val="dk2"/>
            </a:solidFill>
            <a:prstDash val="dash"/>
            <a:round/>
            <a:headEnd len="med" w="med" type="none"/>
            <a:tailEnd len="med" w="med" type="stealth"/>
          </a:ln>
        </p:spPr>
      </p:cxnSp>
      <p:sp>
        <p:nvSpPr>
          <p:cNvPr id="546" name="Google Shape;546;p47"/>
          <p:cNvSpPr/>
          <p:nvPr/>
        </p:nvSpPr>
        <p:spPr>
          <a:xfrm>
            <a:off x="5665275" y="4508775"/>
            <a:ext cx="1161000" cy="3120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800">
                <a:latin typeface="Poppins"/>
                <a:ea typeface="Poppins"/>
                <a:cs typeface="Poppins"/>
                <a:sym typeface="Poppins"/>
              </a:rPr>
              <a:t>Todos los dias a la media noche</a:t>
            </a:r>
            <a:endParaRPr sz="800">
              <a:latin typeface="Poppins"/>
              <a:ea typeface="Poppins"/>
              <a:cs typeface="Poppins"/>
              <a:sym typeface="Poppins"/>
            </a:endParaRPr>
          </a:p>
        </p:txBody>
      </p:sp>
      <p:sp>
        <p:nvSpPr>
          <p:cNvPr id="547" name="Google Shape;547;p47"/>
          <p:cNvSpPr/>
          <p:nvPr/>
        </p:nvSpPr>
        <p:spPr>
          <a:xfrm>
            <a:off x="6443238" y="3501125"/>
            <a:ext cx="402000" cy="402000"/>
          </a:xfrm>
          <a:prstGeom prst="ellipse">
            <a:avLst/>
          </a:prstGeom>
          <a:solidFill>
            <a:schemeClr val="lt1"/>
          </a:solidFill>
          <a:ln cap="flat" cmpd="sng" w="19050">
            <a:solidFill>
              <a:srgbClr val="007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Poppins"/>
                <a:ea typeface="Poppins"/>
                <a:cs typeface="Poppins"/>
                <a:sym typeface="Poppins"/>
              </a:rPr>
              <a:t>G</a:t>
            </a:r>
            <a:endParaRPr sz="1000">
              <a:latin typeface="Poppins"/>
              <a:ea typeface="Poppins"/>
              <a:cs typeface="Poppins"/>
              <a:sym typeface="Poppins"/>
            </a:endParaRPr>
          </a:p>
        </p:txBody>
      </p:sp>
      <p:cxnSp>
        <p:nvCxnSpPr>
          <p:cNvPr id="548" name="Google Shape;548;p47"/>
          <p:cNvCxnSpPr>
            <a:stCxn id="547" idx="4"/>
            <a:endCxn id="546" idx="0"/>
          </p:cNvCxnSpPr>
          <p:nvPr/>
        </p:nvCxnSpPr>
        <p:spPr>
          <a:xfrm rot="5400000">
            <a:off x="6142188" y="4006775"/>
            <a:ext cx="605700" cy="398400"/>
          </a:xfrm>
          <a:prstGeom prst="curvedConnector3">
            <a:avLst>
              <a:gd fmla="val 49996" name="adj1"/>
            </a:avLst>
          </a:prstGeom>
          <a:noFill/>
          <a:ln cap="flat" cmpd="sng" w="9525">
            <a:solidFill>
              <a:schemeClr val="dk2"/>
            </a:solidFill>
            <a:prstDash val="dash"/>
            <a:round/>
            <a:headEnd len="med" w="med" type="none"/>
            <a:tailEnd len="med" w="med" type="stealth"/>
          </a:ln>
        </p:spPr>
      </p:cxnSp>
      <p:cxnSp>
        <p:nvCxnSpPr>
          <p:cNvPr id="549" name="Google Shape;549;p47"/>
          <p:cNvCxnSpPr>
            <a:stCxn id="498" idx="3"/>
          </p:cNvCxnSpPr>
          <p:nvPr/>
        </p:nvCxnSpPr>
        <p:spPr>
          <a:xfrm>
            <a:off x="2002925" y="1359100"/>
            <a:ext cx="336000" cy="423300"/>
          </a:xfrm>
          <a:prstGeom prst="curved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8"/>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9"/>
          <p:cNvSpPr txBox="1"/>
          <p:nvPr/>
        </p:nvSpPr>
        <p:spPr>
          <a:xfrm>
            <a:off x="463650" y="2081000"/>
            <a:ext cx="82167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400">
                <a:latin typeface="Poppins"/>
                <a:ea typeface="Poppins"/>
                <a:cs typeface="Poppins"/>
                <a:sym typeface="Poppins"/>
              </a:rPr>
              <a:t>Práctica: Creación de DAG’s</a:t>
            </a:r>
            <a:endParaRPr sz="2300">
              <a:solidFill>
                <a:schemeClr val="dk1"/>
              </a:solidFill>
              <a:latin typeface="Poppins"/>
              <a:ea typeface="Poppins"/>
              <a:cs typeface="Poppins"/>
              <a:sym typeface="Poppins"/>
            </a:endParaRPr>
          </a:p>
        </p:txBody>
      </p:sp>
      <p:pic>
        <p:nvPicPr>
          <p:cNvPr id="560" name="Google Shape;560;p49"/>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561" name="Google Shape;561;p49"/>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0"/>
          <p:cNvSpPr/>
          <p:nvPr/>
        </p:nvSpPr>
        <p:spPr>
          <a:xfrm>
            <a:off x="5347200" y="9425"/>
            <a:ext cx="3796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67" name="Google Shape;567;p50"/>
          <p:cNvSpPr txBox="1"/>
          <p:nvPr>
            <p:ph idx="4294967295" type="title"/>
          </p:nvPr>
        </p:nvSpPr>
        <p:spPr>
          <a:xfrm>
            <a:off x="5535750" y="1207500"/>
            <a:ext cx="3419700" cy="18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Sistema de Recomendación de Películas</a:t>
            </a:r>
            <a:endParaRPr b="1" sz="3000">
              <a:solidFill>
                <a:srgbClr val="FFFFFF"/>
              </a:solidFill>
            </a:endParaRPr>
          </a:p>
        </p:txBody>
      </p:sp>
      <p:sp>
        <p:nvSpPr>
          <p:cNvPr id="568" name="Google Shape;568;p50"/>
          <p:cNvSpPr txBox="1"/>
          <p:nvPr>
            <p:ph idx="4294967295" type="body"/>
          </p:nvPr>
        </p:nvSpPr>
        <p:spPr>
          <a:xfrm>
            <a:off x="204425" y="229950"/>
            <a:ext cx="4896600" cy="4291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65"/>
              <a:buNone/>
            </a:pPr>
            <a:r>
              <a:rPr lang="es" sz="1220"/>
              <a:t>La empresa "CineFlow" está desarrollando un sistema de recomendación personalizada de películas. </a:t>
            </a:r>
            <a:endParaRPr sz="1220"/>
          </a:p>
          <a:p>
            <a:pPr indent="0" lvl="0" marL="0" rtl="0" algn="l">
              <a:lnSpc>
                <a:spcPct val="95000"/>
              </a:lnSpc>
              <a:spcBef>
                <a:spcPts val="1200"/>
              </a:spcBef>
              <a:spcAft>
                <a:spcPts val="0"/>
              </a:spcAft>
              <a:buSzPts val="865"/>
              <a:buNone/>
            </a:pPr>
            <a:r>
              <a:rPr lang="es" sz="1220"/>
              <a:t>El proceso se inicia con la recopilación de datos, que provienen de dos fuentes principales: la base interna de registros de comportamiento de usuarios dentro de la plataforma y los datos extraídos de una API pública que proporciona críticas de películas y otros metadatos relevantes.</a:t>
            </a:r>
            <a:endParaRPr sz="1220"/>
          </a:p>
          <a:p>
            <a:pPr indent="0" lvl="0" marL="0" rtl="0" algn="l">
              <a:lnSpc>
                <a:spcPct val="95000"/>
              </a:lnSpc>
              <a:spcBef>
                <a:spcPts val="1200"/>
              </a:spcBef>
              <a:spcAft>
                <a:spcPts val="0"/>
              </a:spcAft>
              <a:buSzPts val="865"/>
              <a:buNone/>
            </a:pPr>
            <a:r>
              <a:rPr lang="es" sz="1220"/>
              <a:t>Una vez recopilados, estos datos se procesan mediante un modelo de aprendizaje automático alojado en la nube que se consume desde una API. Este modelo analiza los patrones de comportamiento de los usuarios, las preferencias de visualización y otros datos relevantes para generar recomendaciones personalizadas para cada usuario.</a:t>
            </a:r>
            <a:endParaRPr sz="1220"/>
          </a:p>
          <a:p>
            <a:pPr indent="0" lvl="0" marL="0" rtl="0" algn="l">
              <a:lnSpc>
                <a:spcPct val="95000"/>
              </a:lnSpc>
              <a:spcBef>
                <a:spcPts val="1200"/>
              </a:spcBef>
              <a:spcAft>
                <a:spcPts val="0"/>
              </a:spcAft>
              <a:buSzPts val="865"/>
              <a:buNone/>
            </a:pPr>
            <a:r>
              <a:rPr lang="es" sz="1220"/>
              <a:t>Las recomendaciones resultantes se almacenan en una base de datos centralizada, que se actualiza mensualmente. </a:t>
            </a:r>
            <a:endParaRPr sz="1220"/>
          </a:p>
          <a:p>
            <a:pPr indent="0" lvl="0" marL="0" rtl="0" algn="l">
              <a:lnSpc>
                <a:spcPct val="95000"/>
              </a:lnSpc>
              <a:spcBef>
                <a:spcPts val="1200"/>
              </a:spcBef>
              <a:spcAft>
                <a:spcPts val="1200"/>
              </a:spcAft>
              <a:buSzPts val="865"/>
              <a:buNone/>
            </a:pPr>
            <a:r>
              <a:rPr lang="es" sz="1220"/>
              <a:t>Por último, se implementa un sistema de notificación por correo electrónico para comunicar las recomendaciones a los usuarios. </a:t>
            </a:r>
            <a:endParaRPr sz="1220"/>
          </a:p>
        </p:txBody>
      </p:sp>
      <p:pic>
        <p:nvPicPr>
          <p:cNvPr id="569" name="Google Shape;569;p50"/>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570" name="Google Shape;570;p50"/>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1"/>
          <p:cNvSpPr txBox="1"/>
          <p:nvPr/>
        </p:nvSpPr>
        <p:spPr>
          <a:xfrm>
            <a:off x="463650" y="2081000"/>
            <a:ext cx="82167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400">
                <a:latin typeface="Poppins"/>
                <a:ea typeface="Poppins"/>
                <a:cs typeface="Poppins"/>
                <a:sym typeface="Poppins"/>
              </a:rPr>
              <a:t>Vamos a Miro</a:t>
            </a:r>
            <a:endParaRPr sz="2300">
              <a:solidFill>
                <a:schemeClr val="dk1"/>
              </a:solidFill>
              <a:latin typeface="Poppins"/>
              <a:ea typeface="Poppins"/>
              <a:cs typeface="Poppins"/>
              <a:sym typeface="Poppins"/>
            </a:endParaRPr>
          </a:p>
        </p:txBody>
      </p:sp>
      <p:pic>
        <p:nvPicPr>
          <p:cNvPr id="576" name="Google Shape;576;p51"/>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577" name="Google Shape;577;p51"/>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605250" y="1279550"/>
            <a:ext cx="7498800" cy="2682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Poppins"/>
              <a:buChar char="●"/>
            </a:pPr>
            <a:r>
              <a:rPr lang="es" sz="1600">
                <a:latin typeface="Poppins"/>
                <a:ea typeface="Poppins"/>
                <a:cs typeface="Poppins"/>
                <a:sym typeface="Poppins"/>
              </a:rPr>
              <a:t>Que es la orquestación de data pipelines o data workflows</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s" sz="1600">
                <a:latin typeface="Poppins"/>
                <a:ea typeface="Poppins"/>
                <a:cs typeface="Poppins"/>
                <a:sym typeface="Poppins"/>
              </a:rPr>
              <a:t>Por qué es un punto crucial en la ingeniería de datos</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s" sz="1600">
                <a:latin typeface="Poppins"/>
                <a:ea typeface="Poppins"/>
                <a:cs typeface="Poppins"/>
                <a:sym typeface="Poppins"/>
              </a:rPr>
              <a:t>Que es un DAG</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s" sz="1600">
                <a:latin typeface="Poppins"/>
                <a:ea typeface="Poppins"/>
                <a:cs typeface="Poppins"/>
                <a:sym typeface="Poppins"/>
              </a:rPr>
              <a:t>Que es Apache Airflow</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s" sz="1600">
                <a:latin typeface="Poppins"/>
                <a:ea typeface="Poppins"/>
                <a:cs typeface="Poppins"/>
                <a:sym typeface="Poppins"/>
              </a:rPr>
              <a:t>Cuáles son los componentes de Airflow</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s" sz="1600">
                <a:latin typeface="Poppins"/>
                <a:ea typeface="Poppins"/>
                <a:cs typeface="Poppins"/>
                <a:sym typeface="Poppins"/>
              </a:rPr>
              <a:t>Que es un Operador</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s" sz="1600">
                <a:latin typeface="Poppins"/>
                <a:ea typeface="Poppins"/>
                <a:cs typeface="Poppins"/>
                <a:sym typeface="Poppins"/>
              </a:rPr>
              <a:t>Que son los providers en Airflow</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s" sz="1600">
                <a:latin typeface="Poppins"/>
                <a:ea typeface="Poppins"/>
                <a:cs typeface="Poppins"/>
                <a:sym typeface="Poppins"/>
              </a:rPr>
              <a:t>Como orquestar procesos en GCP utilizando Airflow</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s" sz="1600">
                <a:latin typeface="Poppins"/>
                <a:ea typeface="Poppins"/>
                <a:cs typeface="Poppins"/>
                <a:sym typeface="Poppins"/>
              </a:rPr>
              <a:t>Que es un sensor</a:t>
            </a:r>
            <a:endParaRPr sz="1600">
              <a:latin typeface="Poppins"/>
              <a:ea typeface="Poppins"/>
              <a:cs typeface="Poppins"/>
              <a:sym typeface="Poppins"/>
            </a:endParaRPr>
          </a:p>
          <a:p>
            <a:pPr indent="-330200" lvl="0" marL="457200" rtl="0" algn="l">
              <a:spcBef>
                <a:spcPts val="0"/>
              </a:spcBef>
              <a:spcAft>
                <a:spcPts val="0"/>
              </a:spcAft>
              <a:buSzPts val="1600"/>
              <a:buFont typeface="Poppins"/>
              <a:buChar char="●"/>
            </a:pPr>
            <a:r>
              <a:rPr lang="es" sz="1600">
                <a:latin typeface="Poppins"/>
                <a:ea typeface="Poppins"/>
                <a:cs typeface="Poppins"/>
                <a:sym typeface="Poppins"/>
              </a:rPr>
              <a:t>Que es un branchOperator</a:t>
            </a:r>
            <a:endParaRPr sz="1600">
              <a:latin typeface="Poppins"/>
              <a:ea typeface="Poppins"/>
              <a:cs typeface="Poppins"/>
              <a:sym typeface="Poppins"/>
            </a:endParaRPr>
          </a:p>
        </p:txBody>
      </p:sp>
      <p:sp>
        <p:nvSpPr>
          <p:cNvPr id="83" name="Google Shape;83;p16"/>
          <p:cNvSpPr txBox="1"/>
          <p:nvPr/>
        </p:nvSpPr>
        <p:spPr>
          <a:xfrm>
            <a:off x="605250" y="606350"/>
            <a:ext cx="7816200" cy="673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s" sz="2700">
                <a:latin typeface="Poppins"/>
                <a:ea typeface="Poppins"/>
                <a:cs typeface="Poppins"/>
                <a:sym typeface="Poppins"/>
              </a:rPr>
              <a:t>¿Que vas a aprender?</a:t>
            </a:r>
            <a:endParaRPr b="1" sz="2700">
              <a:solidFill>
                <a:schemeClr val="accent1"/>
              </a:solidFill>
              <a:latin typeface="Poppins"/>
              <a:ea typeface="Poppins"/>
              <a:cs typeface="Poppins"/>
              <a:sym typeface="Poppins"/>
            </a:endParaRPr>
          </a:p>
        </p:txBody>
      </p:sp>
      <p:pic>
        <p:nvPicPr>
          <p:cNvPr id="84" name="Google Shape;84;p16"/>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85" name="Google Shape;85;p16"/>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2"/>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3"/>
          <p:cNvSpPr/>
          <p:nvPr/>
        </p:nvSpPr>
        <p:spPr>
          <a:xfrm>
            <a:off x="5347200" y="9425"/>
            <a:ext cx="3796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88" name="Google Shape;588;p53"/>
          <p:cNvSpPr txBox="1"/>
          <p:nvPr>
            <p:ph idx="4294967295" type="title"/>
          </p:nvPr>
        </p:nvSpPr>
        <p:spPr>
          <a:xfrm>
            <a:off x="5535750" y="1207500"/>
            <a:ext cx="3419700" cy="18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Analisis de Redes Sociales para una Marca de Moda</a:t>
            </a:r>
            <a:endParaRPr b="1" sz="3000">
              <a:solidFill>
                <a:srgbClr val="FFFFFF"/>
              </a:solidFill>
            </a:endParaRPr>
          </a:p>
        </p:txBody>
      </p:sp>
      <p:sp>
        <p:nvSpPr>
          <p:cNvPr id="589" name="Google Shape;589;p53"/>
          <p:cNvSpPr txBox="1"/>
          <p:nvPr>
            <p:ph idx="4294967295" type="body"/>
          </p:nvPr>
        </p:nvSpPr>
        <p:spPr>
          <a:xfrm>
            <a:off x="243025" y="325850"/>
            <a:ext cx="4878000" cy="4182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65"/>
              <a:buNone/>
            </a:pPr>
            <a:r>
              <a:rPr lang="es" sz="1220"/>
              <a:t>La reconocida marca de moda "ChicTrends" busca mejorar su presencia en redes sociales mediante un proceso estructurado de análisis y mejora continua. El flujo de datos comienza con la extracción de métricas de múltiples plataformas sociales, como Instagram, Twitter y Facebook. Estas métricas incluyen datos de interacciones de usuarios, como likes, comentarios, shares, y otros indicadores relevantes para evaluar el rendimiento de las publicaciones y la percepción del público hacia la marca.</a:t>
            </a:r>
            <a:endParaRPr sz="1220"/>
          </a:p>
          <a:p>
            <a:pPr indent="0" lvl="0" marL="0" rtl="0" algn="l">
              <a:lnSpc>
                <a:spcPct val="95000"/>
              </a:lnSpc>
              <a:spcBef>
                <a:spcPts val="1200"/>
              </a:spcBef>
              <a:spcAft>
                <a:spcPts val="0"/>
              </a:spcAft>
              <a:buSzPts val="865"/>
              <a:buNone/>
            </a:pPr>
            <a:r>
              <a:rPr lang="es" sz="1220"/>
              <a:t>Posteriormente, se lleva a cabo un análisis de sentimientos utilizando un modelo de procesamiento de lenguaje natural (NLP) previamente entrenado, que se encuentra alojado en el servidor de la empresa. </a:t>
            </a:r>
            <a:endParaRPr sz="1220"/>
          </a:p>
          <a:p>
            <a:pPr indent="0" lvl="0" marL="0" rtl="0" algn="l">
              <a:lnSpc>
                <a:spcPct val="95000"/>
              </a:lnSpc>
              <a:spcBef>
                <a:spcPts val="1200"/>
              </a:spcBef>
              <a:spcAft>
                <a:spcPts val="1200"/>
              </a:spcAft>
              <a:buSzPts val="865"/>
              <a:buNone/>
            </a:pPr>
            <a:r>
              <a:rPr lang="es" sz="1220"/>
              <a:t>Los resultados de este análisis se almacenan en una base de datos centralizada, donde se realiza la actualización automática de tableros de métricas para el equipo ejecutivo, permitiéndoles monitorear de manera continua el desempeño de la marca en las redes sociales y tomar decisiones estratégicas basadas en datos.</a:t>
            </a:r>
            <a:endParaRPr sz="1220"/>
          </a:p>
        </p:txBody>
      </p:sp>
      <p:pic>
        <p:nvPicPr>
          <p:cNvPr id="590" name="Google Shape;590;p53"/>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591" name="Google Shape;591;p53"/>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4"/>
          <p:cNvSpPr txBox="1"/>
          <p:nvPr/>
        </p:nvSpPr>
        <p:spPr>
          <a:xfrm>
            <a:off x="463650" y="2081000"/>
            <a:ext cx="82167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400">
                <a:latin typeface="Poppins"/>
                <a:ea typeface="Poppins"/>
                <a:cs typeface="Poppins"/>
                <a:sym typeface="Poppins"/>
              </a:rPr>
              <a:t>Pausa la clase y realiza el ejercicio</a:t>
            </a:r>
            <a:endParaRPr sz="2300">
              <a:solidFill>
                <a:schemeClr val="dk1"/>
              </a:solidFill>
              <a:latin typeface="Poppins"/>
              <a:ea typeface="Poppins"/>
              <a:cs typeface="Poppins"/>
              <a:sym typeface="Poppins"/>
            </a:endParaRPr>
          </a:p>
        </p:txBody>
      </p:sp>
      <p:pic>
        <p:nvPicPr>
          <p:cNvPr id="597" name="Google Shape;597;p54"/>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598" name="Google Shape;598;p54"/>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5"/>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6"/>
          <p:cNvSpPr/>
          <p:nvPr/>
        </p:nvSpPr>
        <p:spPr>
          <a:xfrm>
            <a:off x="5347200" y="9425"/>
            <a:ext cx="3796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09" name="Google Shape;609;p56"/>
          <p:cNvSpPr txBox="1"/>
          <p:nvPr>
            <p:ph idx="4294967295" type="title"/>
          </p:nvPr>
        </p:nvSpPr>
        <p:spPr>
          <a:xfrm>
            <a:off x="5535750" y="1207500"/>
            <a:ext cx="3419700" cy="18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Sistema de Seguimiento de Inventario para una Tienda en Línea</a:t>
            </a:r>
            <a:endParaRPr b="1" sz="3000">
              <a:solidFill>
                <a:srgbClr val="FFFFFF"/>
              </a:solidFill>
            </a:endParaRPr>
          </a:p>
        </p:txBody>
      </p:sp>
      <p:sp>
        <p:nvSpPr>
          <p:cNvPr id="610" name="Google Shape;610;p56"/>
          <p:cNvSpPr txBox="1"/>
          <p:nvPr>
            <p:ph idx="4294967295" type="body"/>
          </p:nvPr>
        </p:nvSpPr>
        <p:spPr>
          <a:xfrm>
            <a:off x="243025" y="206450"/>
            <a:ext cx="4915500" cy="4301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65"/>
              <a:buNone/>
            </a:pPr>
            <a:r>
              <a:rPr lang="es" sz="1220"/>
              <a:t>La tienda en línea "E-Shopper" está buscando mejorar la gestión de su inventario para garantizar la disponibilidad de productos y optimizar sus operaciones. </a:t>
            </a:r>
            <a:endParaRPr sz="1220"/>
          </a:p>
          <a:p>
            <a:pPr indent="0" lvl="0" marL="0" rtl="0" algn="l">
              <a:lnSpc>
                <a:spcPct val="95000"/>
              </a:lnSpc>
              <a:spcBef>
                <a:spcPts val="1200"/>
              </a:spcBef>
              <a:spcAft>
                <a:spcPts val="0"/>
              </a:spcAft>
              <a:buSzPts val="865"/>
              <a:buNone/>
            </a:pPr>
            <a:r>
              <a:rPr lang="es" sz="1220"/>
              <a:t>Se lleva a cabo un proceso de reconciliación de inventario, donde se contrastan las ventas realizadas con las reposiciones y nuevas llegadas de productos para actualizar el estado actual del inventario. Durante este proceso, se utiliza un algoritmo de aprendizaje automático para predecir cuándo es probable que se agoten los productos disponibles en función de las tendencias de ventas y el ritmo de reposición.</a:t>
            </a:r>
            <a:endParaRPr sz="1220"/>
          </a:p>
          <a:p>
            <a:pPr indent="0" lvl="0" marL="0" rtl="0" algn="l">
              <a:lnSpc>
                <a:spcPct val="95000"/>
              </a:lnSpc>
              <a:spcBef>
                <a:spcPts val="1200"/>
              </a:spcBef>
              <a:spcAft>
                <a:spcPts val="0"/>
              </a:spcAft>
              <a:buSzPts val="865"/>
              <a:buNone/>
            </a:pPr>
            <a:r>
              <a:rPr lang="es" sz="1220"/>
              <a:t>Los resultados de este proceso se actualizan en una base de datos en la nube, lo que proporciona a "E-Shopper" una visión del estado de su inventario y de posibles problemas de escasez que puedan surgir.</a:t>
            </a:r>
            <a:endParaRPr sz="1220"/>
          </a:p>
          <a:p>
            <a:pPr indent="0" lvl="0" marL="0" rtl="0" algn="l">
              <a:lnSpc>
                <a:spcPct val="95000"/>
              </a:lnSpc>
              <a:spcBef>
                <a:spcPts val="1200"/>
              </a:spcBef>
              <a:spcAft>
                <a:spcPts val="0"/>
              </a:spcAft>
              <a:buSzPts val="865"/>
              <a:buNone/>
            </a:pPr>
            <a:r>
              <a:rPr lang="es" sz="1220"/>
              <a:t>Además, se implementa un sistema de alertas automáticas por correo electrónico para notificar al equipo de logística y gestión de inventario en caso de niveles críticos de existencias. </a:t>
            </a:r>
            <a:endParaRPr sz="1220"/>
          </a:p>
          <a:p>
            <a:pPr indent="0" lvl="0" marL="0" rtl="0" algn="l">
              <a:lnSpc>
                <a:spcPct val="95000"/>
              </a:lnSpc>
              <a:spcBef>
                <a:spcPts val="1200"/>
              </a:spcBef>
              <a:spcAft>
                <a:spcPts val="1200"/>
              </a:spcAft>
              <a:buSzPts val="865"/>
              <a:buNone/>
            </a:pPr>
            <a:r>
              <a:t/>
            </a:r>
            <a:endParaRPr sz="1220"/>
          </a:p>
        </p:txBody>
      </p:sp>
      <p:pic>
        <p:nvPicPr>
          <p:cNvPr id="611" name="Google Shape;611;p56"/>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612" name="Google Shape;612;p56"/>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7"/>
          <p:cNvSpPr txBox="1"/>
          <p:nvPr/>
        </p:nvSpPr>
        <p:spPr>
          <a:xfrm>
            <a:off x="463650" y="2081000"/>
            <a:ext cx="82167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400">
                <a:latin typeface="Poppins"/>
                <a:ea typeface="Poppins"/>
                <a:cs typeface="Poppins"/>
                <a:sym typeface="Poppins"/>
              </a:rPr>
              <a:t>Pausa la clase y realiza el ejercicio</a:t>
            </a:r>
            <a:endParaRPr sz="2300">
              <a:solidFill>
                <a:schemeClr val="dk1"/>
              </a:solidFill>
              <a:latin typeface="Poppins"/>
              <a:ea typeface="Poppins"/>
              <a:cs typeface="Poppins"/>
              <a:sym typeface="Poppins"/>
            </a:endParaRPr>
          </a:p>
        </p:txBody>
      </p:sp>
      <p:pic>
        <p:nvPicPr>
          <p:cNvPr id="618" name="Google Shape;618;p57"/>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619" name="Google Shape;619;p57"/>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8"/>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9"/>
          <p:cNvSpPr/>
          <p:nvPr/>
        </p:nvSpPr>
        <p:spPr>
          <a:xfrm>
            <a:off x="5347200" y="9425"/>
            <a:ext cx="3796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30" name="Google Shape;630;p59"/>
          <p:cNvSpPr txBox="1"/>
          <p:nvPr>
            <p:ph idx="4294967295" type="title"/>
          </p:nvPr>
        </p:nvSpPr>
        <p:spPr>
          <a:xfrm>
            <a:off x="5535750" y="1207500"/>
            <a:ext cx="3419700" cy="18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Monitoreo de Sensores en una Planta de Manufactura</a:t>
            </a:r>
            <a:endParaRPr b="1" sz="3000">
              <a:solidFill>
                <a:srgbClr val="FFFFFF"/>
              </a:solidFill>
            </a:endParaRPr>
          </a:p>
        </p:txBody>
      </p:sp>
      <p:sp>
        <p:nvSpPr>
          <p:cNvPr id="631" name="Google Shape;631;p59"/>
          <p:cNvSpPr txBox="1"/>
          <p:nvPr>
            <p:ph idx="4294967295" type="body"/>
          </p:nvPr>
        </p:nvSpPr>
        <p:spPr>
          <a:xfrm>
            <a:off x="243025" y="206450"/>
            <a:ext cx="4915500" cy="4301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65"/>
              <a:buNone/>
            </a:pPr>
            <a:r>
              <a:rPr lang="es" sz="1220"/>
              <a:t>En una planta de manufactura moderna, se implementa un sistema de monitoreo basado en sensores para supervisar el rendimiento de los equipos de producción. El flujo de datos comienza con la extracción de datos de los sensores distribuidos en la planta, los cuales se recopilan cada hora y se transmiten al sistema central para su procesamiento.</a:t>
            </a:r>
            <a:endParaRPr sz="1220"/>
          </a:p>
          <a:p>
            <a:pPr indent="0" lvl="0" marL="0" rtl="0" algn="l">
              <a:lnSpc>
                <a:spcPct val="95000"/>
              </a:lnSpc>
              <a:spcBef>
                <a:spcPts val="1200"/>
              </a:spcBef>
              <a:spcAft>
                <a:spcPts val="0"/>
              </a:spcAft>
              <a:buSzPts val="865"/>
              <a:buNone/>
            </a:pPr>
            <a:r>
              <a:rPr lang="es" sz="1220"/>
              <a:t>Una vez recopilados, los datos se someten a un análisis de calidad para identificar posibles problemas de producción o cualquier otra anomalía que pueda afectar la calidad o eficiencia del proceso de manufactura.</a:t>
            </a:r>
            <a:endParaRPr sz="1220"/>
          </a:p>
          <a:p>
            <a:pPr indent="0" lvl="0" marL="0" rtl="0" algn="l">
              <a:lnSpc>
                <a:spcPct val="95000"/>
              </a:lnSpc>
              <a:spcBef>
                <a:spcPts val="1200"/>
              </a:spcBef>
              <a:spcAft>
                <a:spcPts val="0"/>
              </a:spcAft>
              <a:buSzPts val="865"/>
              <a:buNone/>
            </a:pPr>
            <a:r>
              <a:rPr lang="es" sz="1220"/>
              <a:t>Los resultados de este análisis se resumen automáticamente y se envían a los supervisores y al equipo de mantenimiento a través de correos electrónicos. </a:t>
            </a:r>
            <a:endParaRPr sz="1220"/>
          </a:p>
          <a:p>
            <a:pPr indent="0" lvl="0" marL="0" rtl="0" algn="l">
              <a:lnSpc>
                <a:spcPct val="95000"/>
              </a:lnSpc>
              <a:spcBef>
                <a:spcPts val="1200"/>
              </a:spcBef>
              <a:spcAft>
                <a:spcPts val="1200"/>
              </a:spcAft>
              <a:buSzPts val="865"/>
              <a:buNone/>
            </a:pPr>
            <a:r>
              <a:rPr lang="es" sz="1220"/>
              <a:t>Además, se actualizan tableros específicos para los departamentos de producción y mantenimiento, donde se visualizan de manera clara y concisa los datos recopilados, los hallazgos del análisis de calidad y el estado actual de los equipos.</a:t>
            </a:r>
            <a:endParaRPr sz="1220"/>
          </a:p>
        </p:txBody>
      </p:sp>
      <p:pic>
        <p:nvPicPr>
          <p:cNvPr id="632" name="Google Shape;632;p59"/>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633" name="Google Shape;633;p59"/>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txBox="1"/>
          <p:nvPr/>
        </p:nvSpPr>
        <p:spPr>
          <a:xfrm>
            <a:off x="463650" y="2081000"/>
            <a:ext cx="82167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400">
                <a:latin typeface="Poppins"/>
                <a:ea typeface="Poppins"/>
                <a:cs typeface="Poppins"/>
                <a:sym typeface="Poppins"/>
              </a:rPr>
              <a:t>Pausa la clase y realiza el ejercicio</a:t>
            </a:r>
            <a:endParaRPr sz="2300">
              <a:solidFill>
                <a:schemeClr val="dk1"/>
              </a:solidFill>
              <a:latin typeface="Poppins"/>
              <a:ea typeface="Poppins"/>
              <a:cs typeface="Poppins"/>
              <a:sym typeface="Poppins"/>
            </a:endParaRPr>
          </a:p>
        </p:txBody>
      </p:sp>
      <p:pic>
        <p:nvPicPr>
          <p:cNvPr id="639" name="Google Shape;639;p60"/>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640" name="Google Shape;640;p60"/>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1"/>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62"/>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651" name="Google Shape;651;p62"/>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652" name="Google Shape;652;p62"/>
          <p:cNvPicPr preferRelativeResize="0"/>
          <p:nvPr/>
        </p:nvPicPr>
        <p:blipFill rotWithShape="1">
          <a:blip r:embed="rId4">
            <a:alphaModFix/>
          </a:blip>
          <a:srcRect b="0" l="0" r="59316" t="0"/>
          <a:stretch/>
        </p:blipFill>
        <p:spPr>
          <a:xfrm>
            <a:off x="1446161" y="1218400"/>
            <a:ext cx="2402852" cy="2498400"/>
          </a:xfrm>
          <a:prstGeom prst="rect">
            <a:avLst/>
          </a:prstGeom>
          <a:noFill/>
          <a:ln>
            <a:noFill/>
          </a:ln>
        </p:spPr>
      </p:pic>
      <p:sp>
        <p:nvSpPr>
          <p:cNvPr id="653" name="Google Shape;653;p62"/>
          <p:cNvSpPr txBox="1"/>
          <p:nvPr>
            <p:ph type="title"/>
          </p:nvPr>
        </p:nvSpPr>
        <p:spPr>
          <a:xfrm>
            <a:off x="4063350" y="1218500"/>
            <a:ext cx="3634500" cy="24984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s" sz="3000"/>
              <a:t>Instalación de Apache Airflow</a:t>
            </a:r>
            <a:endParaRPr b="1" sz="3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63"/>
          <p:cNvPicPr preferRelativeResize="0"/>
          <p:nvPr/>
        </p:nvPicPr>
        <p:blipFill>
          <a:blip r:embed="rId3">
            <a:alphaModFix/>
          </a:blip>
          <a:stretch>
            <a:fillRect/>
          </a:stretch>
        </p:blipFill>
        <p:spPr>
          <a:xfrm>
            <a:off x="299350" y="927650"/>
            <a:ext cx="5816525" cy="3484800"/>
          </a:xfrm>
          <a:prstGeom prst="rect">
            <a:avLst/>
          </a:prstGeom>
          <a:noFill/>
          <a:ln>
            <a:noFill/>
          </a:ln>
        </p:spPr>
      </p:pic>
      <p:pic>
        <p:nvPicPr>
          <p:cNvPr id="659" name="Google Shape;659;p63"/>
          <p:cNvPicPr preferRelativeResize="0"/>
          <p:nvPr/>
        </p:nvPicPr>
        <p:blipFill>
          <a:blip r:embed="rId4">
            <a:alphaModFix/>
          </a:blip>
          <a:stretch>
            <a:fillRect/>
          </a:stretch>
        </p:blipFill>
        <p:spPr>
          <a:xfrm>
            <a:off x="204425" y="4610975"/>
            <a:ext cx="401850" cy="401850"/>
          </a:xfrm>
          <a:prstGeom prst="rect">
            <a:avLst/>
          </a:prstGeom>
          <a:noFill/>
          <a:ln>
            <a:noFill/>
          </a:ln>
        </p:spPr>
      </p:pic>
      <p:sp>
        <p:nvSpPr>
          <p:cNvPr id="660" name="Google Shape;660;p63"/>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
        <p:nvSpPr>
          <p:cNvPr id="661" name="Google Shape;661;p63"/>
          <p:cNvSpPr txBox="1"/>
          <p:nvPr/>
        </p:nvSpPr>
        <p:spPr>
          <a:xfrm>
            <a:off x="6355900" y="927650"/>
            <a:ext cx="2543400" cy="27096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airflow-scheduler</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airflow-webserver</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airflow-worker</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airflow-triggerer </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airflow-init</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postgres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redis </a:t>
            </a:r>
            <a:endParaRPr>
              <a:solidFill>
                <a:schemeClr val="dk1"/>
              </a:solidFill>
              <a:latin typeface="Poppins"/>
              <a:ea typeface="Poppins"/>
              <a:cs typeface="Poppins"/>
              <a:sym typeface="Poppins"/>
            </a:endParaRPr>
          </a:p>
        </p:txBody>
      </p:sp>
      <p:sp>
        <p:nvSpPr>
          <p:cNvPr id="662" name="Google Shape;662;p63"/>
          <p:cNvSpPr txBox="1"/>
          <p:nvPr>
            <p:ph idx="4294967295" type="title"/>
          </p:nvPr>
        </p:nvSpPr>
        <p:spPr>
          <a:xfrm>
            <a:off x="299350" y="206925"/>
            <a:ext cx="85998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a:t>Componentes de Airflow - Docker compose</a:t>
            </a:r>
            <a:endParaRPr b="1"/>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4"/>
          <p:cNvSpPr txBox="1"/>
          <p:nvPr>
            <p:ph type="title"/>
          </p:nvPr>
        </p:nvSpPr>
        <p:spPr>
          <a:xfrm>
            <a:off x="755925" y="1667325"/>
            <a:ext cx="3333300" cy="13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a:t>Programación y Ejecución de DAG’s en Airflow</a:t>
            </a:r>
            <a:endParaRPr b="1"/>
          </a:p>
        </p:txBody>
      </p:sp>
      <p:sp>
        <p:nvSpPr>
          <p:cNvPr id="668" name="Google Shape;668;p64"/>
          <p:cNvSpPr txBox="1"/>
          <p:nvPr>
            <p:ph idx="1" type="body"/>
          </p:nvPr>
        </p:nvSpPr>
        <p:spPr>
          <a:xfrm>
            <a:off x="4240575" y="1114425"/>
            <a:ext cx="4147500" cy="24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comprender cómo Airflow lleva a cabo la ejecución de los DAG, es esencial examinar el proceso general que involucra el desarrollo y la ejecución en Airflow. </a:t>
            </a:r>
            <a:endParaRPr/>
          </a:p>
          <a:p>
            <a:pPr indent="0" lvl="0" marL="0" rtl="0" algn="l">
              <a:spcBef>
                <a:spcPts val="1200"/>
              </a:spcBef>
              <a:spcAft>
                <a:spcPts val="0"/>
              </a:spcAft>
              <a:buNone/>
            </a:pPr>
            <a:r>
              <a:rPr lang="es"/>
              <a:t>A un nivel más alto, Airflow se organiza en tres componentes fundamentales:</a:t>
            </a:r>
            <a:endParaRPr/>
          </a:p>
          <a:p>
            <a:pPr indent="-304800" lvl="0" marL="457200" rtl="0" algn="l">
              <a:spcBef>
                <a:spcPts val="1200"/>
              </a:spcBef>
              <a:spcAft>
                <a:spcPts val="0"/>
              </a:spcAft>
              <a:buClr>
                <a:schemeClr val="accent1"/>
              </a:buClr>
              <a:buSzPts val="1200"/>
              <a:buChar char="●"/>
            </a:pPr>
            <a:r>
              <a:rPr b="1" lang="es">
                <a:solidFill>
                  <a:schemeClr val="accent1"/>
                </a:solidFill>
              </a:rPr>
              <a:t>Programador de Airflow</a:t>
            </a:r>
            <a:endParaRPr/>
          </a:p>
          <a:p>
            <a:pPr indent="-304800" lvl="0" marL="457200" rtl="0" algn="l">
              <a:spcBef>
                <a:spcPts val="0"/>
              </a:spcBef>
              <a:spcAft>
                <a:spcPts val="0"/>
              </a:spcAft>
              <a:buClr>
                <a:schemeClr val="accent5"/>
              </a:buClr>
              <a:buSzPts val="1200"/>
              <a:buChar char="●"/>
            </a:pPr>
            <a:r>
              <a:rPr b="1" lang="es">
                <a:solidFill>
                  <a:schemeClr val="accent5"/>
                </a:solidFill>
              </a:rPr>
              <a:t>Trabajadores de Airflow</a:t>
            </a:r>
            <a:endParaRPr/>
          </a:p>
          <a:p>
            <a:pPr indent="-304800" lvl="0" marL="457200" rtl="0" algn="l">
              <a:spcBef>
                <a:spcPts val="0"/>
              </a:spcBef>
              <a:spcAft>
                <a:spcPts val="0"/>
              </a:spcAft>
              <a:buSzPts val="1200"/>
              <a:buChar char="●"/>
            </a:pPr>
            <a:r>
              <a:rPr b="1" lang="es">
                <a:solidFill>
                  <a:srgbClr val="8E7CC3"/>
                </a:solidFill>
              </a:rPr>
              <a:t>Servidor web de Airflow</a:t>
            </a:r>
            <a:r>
              <a:rPr lang="es"/>
              <a:t>.</a:t>
            </a:r>
            <a:endParaRPr/>
          </a:p>
        </p:txBody>
      </p:sp>
      <p:pic>
        <p:nvPicPr>
          <p:cNvPr id="669" name="Google Shape;669;p64"/>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670" name="Google Shape;670;p64"/>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5"/>
          <p:cNvSpPr/>
          <p:nvPr/>
        </p:nvSpPr>
        <p:spPr>
          <a:xfrm>
            <a:off x="460188" y="400125"/>
            <a:ext cx="16491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76" name="Google Shape;676;p65"/>
          <p:cNvSpPr/>
          <p:nvPr/>
        </p:nvSpPr>
        <p:spPr>
          <a:xfrm>
            <a:off x="478938" y="1852338"/>
            <a:ext cx="16122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77" name="Google Shape;677;p65"/>
          <p:cNvSpPr/>
          <p:nvPr/>
        </p:nvSpPr>
        <p:spPr>
          <a:xfrm>
            <a:off x="6924913" y="1866550"/>
            <a:ext cx="17589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78" name="Google Shape;678;p65"/>
          <p:cNvSpPr/>
          <p:nvPr/>
        </p:nvSpPr>
        <p:spPr>
          <a:xfrm>
            <a:off x="2330775" y="2635850"/>
            <a:ext cx="1758900" cy="18060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679" name="Google Shape;679;p65"/>
          <p:cNvPicPr preferRelativeResize="0"/>
          <p:nvPr/>
        </p:nvPicPr>
        <p:blipFill>
          <a:blip r:embed="rId3">
            <a:alphaModFix/>
          </a:blip>
          <a:stretch>
            <a:fillRect/>
          </a:stretch>
        </p:blipFill>
        <p:spPr>
          <a:xfrm>
            <a:off x="2435925" y="3546100"/>
            <a:ext cx="441175" cy="441175"/>
          </a:xfrm>
          <a:prstGeom prst="rect">
            <a:avLst/>
          </a:prstGeom>
          <a:noFill/>
          <a:ln>
            <a:noFill/>
          </a:ln>
        </p:spPr>
      </p:pic>
      <p:pic>
        <p:nvPicPr>
          <p:cNvPr id="680" name="Google Shape;680;p65"/>
          <p:cNvPicPr preferRelativeResize="0"/>
          <p:nvPr/>
        </p:nvPicPr>
        <p:blipFill>
          <a:blip r:embed="rId4">
            <a:alphaModFix/>
          </a:blip>
          <a:stretch>
            <a:fillRect/>
          </a:stretch>
        </p:blipFill>
        <p:spPr>
          <a:xfrm>
            <a:off x="2703713" y="2783201"/>
            <a:ext cx="441175" cy="441175"/>
          </a:xfrm>
          <a:prstGeom prst="rect">
            <a:avLst/>
          </a:prstGeom>
          <a:noFill/>
          <a:ln>
            <a:noFill/>
          </a:ln>
        </p:spPr>
      </p:pic>
      <p:pic>
        <p:nvPicPr>
          <p:cNvPr id="681" name="Google Shape;681;p65"/>
          <p:cNvPicPr preferRelativeResize="0"/>
          <p:nvPr/>
        </p:nvPicPr>
        <p:blipFill>
          <a:blip r:embed="rId3">
            <a:alphaModFix/>
          </a:blip>
          <a:stretch>
            <a:fillRect/>
          </a:stretch>
        </p:blipFill>
        <p:spPr>
          <a:xfrm>
            <a:off x="3000400" y="3546100"/>
            <a:ext cx="441175" cy="441175"/>
          </a:xfrm>
          <a:prstGeom prst="rect">
            <a:avLst/>
          </a:prstGeom>
          <a:noFill/>
          <a:ln>
            <a:noFill/>
          </a:ln>
        </p:spPr>
      </p:pic>
      <p:pic>
        <p:nvPicPr>
          <p:cNvPr id="682" name="Google Shape;682;p65"/>
          <p:cNvPicPr preferRelativeResize="0"/>
          <p:nvPr/>
        </p:nvPicPr>
        <p:blipFill>
          <a:blip r:embed="rId3">
            <a:alphaModFix/>
          </a:blip>
          <a:stretch>
            <a:fillRect/>
          </a:stretch>
        </p:blipFill>
        <p:spPr>
          <a:xfrm>
            <a:off x="3564875" y="3546100"/>
            <a:ext cx="441175" cy="441175"/>
          </a:xfrm>
          <a:prstGeom prst="rect">
            <a:avLst/>
          </a:prstGeom>
          <a:noFill/>
          <a:ln>
            <a:noFill/>
          </a:ln>
        </p:spPr>
      </p:pic>
      <p:sp>
        <p:nvSpPr>
          <p:cNvPr id="683" name="Google Shape;683;p65"/>
          <p:cNvSpPr/>
          <p:nvPr/>
        </p:nvSpPr>
        <p:spPr>
          <a:xfrm>
            <a:off x="3670063" y="1866550"/>
            <a:ext cx="1758900" cy="5886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84" name="Google Shape;684;p65"/>
          <p:cNvSpPr/>
          <p:nvPr/>
        </p:nvSpPr>
        <p:spPr>
          <a:xfrm>
            <a:off x="3670063" y="400125"/>
            <a:ext cx="17589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85" name="Google Shape;685;p65"/>
          <p:cNvSpPr/>
          <p:nvPr/>
        </p:nvSpPr>
        <p:spPr>
          <a:xfrm>
            <a:off x="6851513" y="400125"/>
            <a:ext cx="16122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86" name="Google Shape;686;p65"/>
          <p:cNvSpPr/>
          <p:nvPr/>
        </p:nvSpPr>
        <p:spPr>
          <a:xfrm>
            <a:off x="6924872" y="456875"/>
            <a:ext cx="16122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87" name="Google Shape;687;p65"/>
          <p:cNvSpPr/>
          <p:nvPr/>
        </p:nvSpPr>
        <p:spPr>
          <a:xfrm>
            <a:off x="6998256" y="517850"/>
            <a:ext cx="16122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688" name="Google Shape;688;p65"/>
          <p:cNvPicPr preferRelativeResize="0"/>
          <p:nvPr/>
        </p:nvPicPr>
        <p:blipFill>
          <a:blip r:embed="rId5">
            <a:alphaModFix/>
          </a:blip>
          <a:stretch>
            <a:fillRect/>
          </a:stretch>
        </p:blipFill>
        <p:spPr>
          <a:xfrm>
            <a:off x="8095888" y="1940263"/>
            <a:ext cx="441175" cy="441175"/>
          </a:xfrm>
          <a:prstGeom prst="rect">
            <a:avLst/>
          </a:prstGeom>
          <a:noFill/>
          <a:ln>
            <a:noFill/>
          </a:ln>
        </p:spPr>
      </p:pic>
      <p:pic>
        <p:nvPicPr>
          <p:cNvPr id="689" name="Google Shape;689;p65"/>
          <p:cNvPicPr preferRelativeResize="0"/>
          <p:nvPr/>
        </p:nvPicPr>
        <p:blipFill>
          <a:blip r:embed="rId6">
            <a:alphaModFix/>
          </a:blip>
          <a:stretch>
            <a:fillRect/>
          </a:stretch>
        </p:blipFill>
        <p:spPr>
          <a:xfrm>
            <a:off x="3854087" y="473837"/>
            <a:ext cx="441175" cy="441175"/>
          </a:xfrm>
          <a:prstGeom prst="rect">
            <a:avLst/>
          </a:prstGeom>
          <a:noFill/>
          <a:ln>
            <a:noFill/>
          </a:ln>
        </p:spPr>
      </p:pic>
      <p:pic>
        <p:nvPicPr>
          <p:cNvPr id="690" name="Google Shape;690;p65"/>
          <p:cNvPicPr preferRelativeResize="0"/>
          <p:nvPr/>
        </p:nvPicPr>
        <p:blipFill>
          <a:blip r:embed="rId7">
            <a:alphaModFix/>
          </a:blip>
          <a:stretch>
            <a:fillRect/>
          </a:stretch>
        </p:blipFill>
        <p:spPr>
          <a:xfrm>
            <a:off x="3854087" y="1940275"/>
            <a:ext cx="441175" cy="441175"/>
          </a:xfrm>
          <a:prstGeom prst="rect">
            <a:avLst/>
          </a:prstGeom>
          <a:noFill/>
          <a:ln>
            <a:noFill/>
          </a:ln>
        </p:spPr>
      </p:pic>
      <p:pic>
        <p:nvPicPr>
          <p:cNvPr id="691" name="Google Shape;691;p65"/>
          <p:cNvPicPr preferRelativeResize="0"/>
          <p:nvPr/>
        </p:nvPicPr>
        <p:blipFill>
          <a:blip r:embed="rId8">
            <a:alphaModFix/>
          </a:blip>
          <a:stretch>
            <a:fillRect/>
          </a:stretch>
        </p:blipFill>
        <p:spPr>
          <a:xfrm>
            <a:off x="8058088" y="591563"/>
            <a:ext cx="441175" cy="441175"/>
          </a:xfrm>
          <a:prstGeom prst="rect">
            <a:avLst/>
          </a:prstGeom>
          <a:noFill/>
          <a:ln>
            <a:noFill/>
          </a:ln>
        </p:spPr>
      </p:pic>
      <p:pic>
        <p:nvPicPr>
          <p:cNvPr id="692" name="Google Shape;692;p65"/>
          <p:cNvPicPr preferRelativeResize="0"/>
          <p:nvPr/>
        </p:nvPicPr>
        <p:blipFill>
          <a:blip r:embed="rId9">
            <a:alphaModFix/>
          </a:blip>
          <a:stretch>
            <a:fillRect/>
          </a:stretch>
        </p:blipFill>
        <p:spPr>
          <a:xfrm>
            <a:off x="575675" y="1926050"/>
            <a:ext cx="441175" cy="441175"/>
          </a:xfrm>
          <a:prstGeom prst="rect">
            <a:avLst/>
          </a:prstGeom>
          <a:noFill/>
          <a:ln>
            <a:noFill/>
          </a:ln>
        </p:spPr>
      </p:pic>
      <p:sp>
        <p:nvSpPr>
          <p:cNvPr id="693" name="Google Shape;693;p65"/>
          <p:cNvSpPr txBox="1"/>
          <p:nvPr/>
        </p:nvSpPr>
        <p:spPr>
          <a:xfrm>
            <a:off x="1207763" y="2088425"/>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Programadores</a:t>
            </a:r>
            <a:endParaRPr sz="600">
              <a:solidFill>
                <a:schemeClr val="dk2"/>
              </a:solidFill>
              <a:latin typeface="Poppins"/>
              <a:ea typeface="Poppins"/>
              <a:cs typeface="Poppins"/>
              <a:sym typeface="Poppins"/>
            </a:endParaRPr>
          </a:p>
        </p:txBody>
      </p:sp>
      <p:sp>
        <p:nvSpPr>
          <p:cNvPr id="694" name="Google Shape;694;p65"/>
          <p:cNvSpPr txBox="1"/>
          <p:nvPr/>
        </p:nvSpPr>
        <p:spPr>
          <a:xfrm>
            <a:off x="4484175" y="620788"/>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Airflow metastore (database)</a:t>
            </a:r>
            <a:endParaRPr sz="600">
              <a:solidFill>
                <a:schemeClr val="dk2"/>
              </a:solidFill>
              <a:latin typeface="Poppins"/>
              <a:ea typeface="Poppins"/>
              <a:cs typeface="Poppins"/>
              <a:sym typeface="Poppins"/>
            </a:endParaRPr>
          </a:p>
        </p:txBody>
      </p:sp>
      <p:sp>
        <p:nvSpPr>
          <p:cNvPr id="695" name="Google Shape;695;p65"/>
          <p:cNvSpPr txBox="1"/>
          <p:nvPr/>
        </p:nvSpPr>
        <p:spPr>
          <a:xfrm>
            <a:off x="4484175" y="2087200"/>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Airflow Scheduler</a:t>
            </a:r>
            <a:endParaRPr sz="600">
              <a:solidFill>
                <a:schemeClr val="dk2"/>
              </a:solidFill>
              <a:latin typeface="Poppins"/>
              <a:ea typeface="Poppins"/>
              <a:cs typeface="Poppins"/>
              <a:sym typeface="Poppins"/>
            </a:endParaRPr>
          </a:p>
        </p:txBody>
      </p:sp>
      <p:sp>
        <p:nvSpPr>
          <p:cNvPr id="696" name="Google Shape;696;p65"/>
          <p:cNvSpPr txBox="1"/>
          <p:nvPr/>
        </p:nvSpPr>
        <p:spPr>
          <a:xfrm>
            <a:off x="3144900" y="2774825"/>
            <a:ext cx="797100" cy="41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Carpeta contenedora de DAG’s</a:t>
            </a:r>
            <a:endParaRPr sz="600">
              <a:solidFill>
                <a:schemeClr val="dk2"/>
              </a:solidFill>
              <a:latin typeface="Poppins"/>
              <a:ea typeface="Poppins"/>
              <a:cs typeface="Poppins"/>
              <a:sym typeface="Poppins"/>
            </a:endParaRPr>
          </a:p>
        </p:txBody>
      </p:sp>
      <p:sp>
        <p:nvSpPr>
          <p:cNvPr id="697" name="Google Shape;697;p65"/>
          <p:cNvSpPr txBox="1"/>
          <p:nvPr/>
        </p:nvSpPr>
        <p:spPr>
          <a:xfrm>
            <a:off x="2514800" y="4068250"/>
            <a:ext cx="1427100" cy="29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Scripts de Python que representan DAG’s</a:t>
            </a:r>
            <a:endParaRPr sz="600">
              <a:solidFill>
                <a:schemeClr val="dk2"/>
              </a:solidFill>
              <a:latin typeface="Poppins"/>
              <a:ea typeface="Poppins"/>
              <a:cs typeface="Poppins"/>
              <a:sym typeface="Poppins"/>
            </a:endParaRPr>
          </a:p>
        </p:txBody>
      </p:sp>
      <p:sp>
        <p:nvSpPr>
          <p:cNvPr id="698" name="Google Shape;698;p65"/>
          <p:cNvSpPr txBox="1"/>
          <p:nvPr/>
        </p:nvSpPr>
        <p:spPr>
          <a:xfrm>
            <a:off x="7151313" y="2087200"/>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Cola de tasks para ejecución</a:t>
            </a:r>
            <a:endParaRPr sz="600">
              <a:solidFill>
                <a:schemeClr val="dk2"/>
              </a:solidFill>
              <a:latin typeface="Poppins"/>
              <a:ea typeface="Poppins"/>
              <a:cs typeface="Poppins"/>
              <a:sym typeface="Poppins"/>
            </a:endParaRPr>
          </a:p>
        </p:txBody>
      </p:sp>
      <p:sp>
        <p:nvSpPr>
          <p:cNvPr id="699" name="Google Shape;699;p65"/>
          <p:cNvSpPr txBox="1"/>
          <p:nvPr/>
        </p:nvSpPr>
        <p:spPr>
          <a:xfrm>
            <a:off x="7151313" y="738500"/>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trabajadores</a:t>
            </a:r>
            <a:endParaRPr sz="600">
              <a:solidFill>
                <a:schemeClr val="dk2"/>
              </a:solidFill>
              <a:latin typeface="Poppins"/>
              <a:ea typeface="Poppins"/>
              <a:cs typeface="Poppins"/>
              <a:sym typeface="Poppins"/>
            </a:endParaRPr>
          </a:p>
        </p:txBody>
      </p:sp>
      <p:sp>
        <p:nvSpPr>
          <p:cNvPr id="700" name="Google Shape;700;p65"/>
          <p:cNvSpPr txBox="1"/>
          <p:nvPr/>
        </p:nvSpPr>
        <p:spPr>
          <a:xfrm>
            <a:off x="698538" y="3304538"/>
            <a:ext cx="1172400" cy="46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Escriben Data </a:t>
            </a:r>
            <a:br>
              <a:rPr lang="es" sz="600">
                <a:solidFill>
                  <a:schemeClr val="dk2"/>
                </a:solidFill>
                <a:latin typeface="Poppins"/>
                <a:ea typeface="Poppins"/>
                <a:cs typeface="Poppins"/>
                <a:sym typeface="Poppins"/>
              </a:rPr>
            </a:br>
            <a:r>
              <a:rPr lang="es" sz="600">
                <a:solidFill>
                  <a:schemeClr val="dk2"/>
                </a:solidFill>
                <a:latin typeface="Poppins"/>
                <a:ea typeface="Poppins"/>
                <a:cs typeface="Poppins"/>
                <a:sym typeface="Poppins"/>
              </a:rPr>
              <a:t>Workflows como DAG utilizando código en Python para Airflow</a:t>
            </a:r>
            <a:endParaRPr sz="600">
              <a:solidFill>
                <a:schemeClr val="dk2"/>
              </a:solidFill>
              <a:latin typeface="Poppins"/>
              <a:ea typeface="Poppins"/>
              <a:cs typeface="Poppins"/>
              <a:sym typeface="Poppins"/>
            </a:endParaRPr>
          </a:p>
        </p:txBody>
      </p:sp>
      <p:pic>
        <p:nvPicPr>
          <p:cNvPr id="701" name="Google Shape;701;p65"/>
          <p:cNvPicPr preferRelativeResize="0"/>
          <p:nvPr/>
        </p:nvPicPr>
        <p:blipFill>
          <a:blip r:embed="rId10">
            <a:alphaModFix/>
          </a:blip>
          <a:stretch>
            <a:fillRect/>
          </a:stretch>
        </p:blipFill>
        <p:spPr>
          <a:xfrm>
            <a:off x="556950" y="473875"/>
            <a:ext cx="441175" cy="441175"/>
          </a:xfrm>
          <a:prstGeom prst="rect">
            <a:avLst/>
          </a:prstGeom>
          <a:noFill/>
          <a:ln>
            <a:noFill/>
          </a:ln>
        </p:spPr>
      </p:pic>
      <p:sp>
        <p:nvSpPr>
          <p:cNvPr id="702" name="Google Shape;702;p65"/>
          <p:cNvSpPr txBox="1"/>
          <p:nvPr/>
        </p:nvSpPr>
        <p:spPr>
          <a:xfrm>
            <a:off x="1189788" y="620777"/>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Airflow Servidor Web</a:t>
            </a:r>
            <a:endParaRPr sz="600">
              <a:solidFill>
                <a:schemeClr val="dk2"/>
              </a:solidFill>
              <a:latin typeface="Poppins"/>
              <a:ea typeface="Poppins"/>
              <a:cs typeface="Poppins"/>
              <a:sym typeface="Poppins"/>
            </a:endParaRPr>
          </a:p>
        </p:txBody>
      </p:sp>
      <p:cxnSp>
        <p:nvCxnSpPr>
          <p:cNvPr id="703" name="Google Shape;703;p65"/>
          <p:cNvCxnSpPr>
            <a:stCxn id="680" idx="2"/>
            <a:endCxn id="679" idx="0"/>
          </p:cNvCxnSpPr>
          <p:nvPr/>
        </p:nvCxnSpPr>
        <p:spPr>
          <a:xfrm rot="5400000">
            <a:off x="2629551" y="3251226"/>
            <a:ext cx="321600" cy="267900"/>
          </a:xfrm>
          <a:prstGeom prst="curvedConnector3">
            <a:avLst>
              <a:gd fmla="val 50019" name="adj1"/>
            </a:avLst>
          </a:prstGeom>
          <a:noFill/>
          <a:ln cap="flat" cmpd="sng" w="9525">
            <a:solidFill>
              <a:schemeClr val="dk2"/>
            </a:solidFill>
            <a:prstDash val="solid"/>
            <a:round/>
            <a:headEnd len="med" w="med" type="none"/>
            <a:tailEnd len="med" w="med" type="triangle"/>
          </a:ln>
        </p:spPr>
      </p:cxnSp>
      <p:cxnSp>
        <p:nvCxnSpPr>
          <p:cNvPr id="704" name="Google Shape;704;p65"/>
          <p:cNvCxnSpPr>
            <a:stCxn id="680" idx="2"/>
            <a:endCxn id="681" idx="0"/>
          </p:cNvCxnSpPr>
          <p:nvPr/>
        </p:nvCxnSpPr>
        <p:spPr>
          <a:xfrm flipH="1" rot="-5400000">
            <a:off x="2911851" y="3236826"/>
            <a:ext cx="321600" cy="296700"/>
          </a:xfrm>
          <a:prstGeom prst="curvedConnector3">
            <a:avLst>
              <a:gd fmla="val 50019" name="adj1"/>
            </a:avLst>
          </a:prstGeom>
          <a:noFill/>
          <a:ln cap="flat" cmpd="sng" w="9525">
            <a:solidFill>
              <a:schemeClr val="dk2"/>
            </a:solidFill>
            <a:prstDash val="solid"/>
            <a:round/>
            <a:headEnd len="med" w="med" type="none"/>
            <a:tailEnd len="med" w="med" type="triangle"/>
          </a:ln>
        </p:spPr>
      </p:cxnSp>
      <p:cxnSp>
        <p:nvCxnSpPr>
          <p:cNvPr id="705" name="Google Shape;705;p65"/>
          <p:cNvCxnSpPr>
            <a:stCxn id="680" idx="2"/>
            <a:endCxn id="682" idx="0"/>
          </p:cNvCxnSpPr>
          <p:nvPr/>
        </p:nvCxnSpPr>
        <p:spPr>
          <a:xfrm flipH="1" rot="-5400000">
            <a:off x="3194151" y="2954526"/>
            <a:ext cx="321600" cy="861300"/>
          </a:xfrm>
          <a:prstGeom prst="curvedConnector3">
            <a:avLst>
              <a:gd fmla="val 50019" name="adj1"/>
            </a:avLst>
          </a:prstGeom>
          <a:noFill/>
          <a:ln cap="flat" cmpd="sng" w="9525">
            <a:solidFill>
              <a:schemeClr val="dk2"/>
            </a:solidFill>
            <a:prstDash val="solid"/>
            <a:round/>
            <a:headEnd len="med" w="med" type="none"/>
            <a:tailEnd len="med" w="med" type="triangle"/>
          </a:ln>
        </p:spPr>
      </p:cxnSp>
      <p:cxnSp>
        <p:nvCxnSpPr>
          <p:cNvPr id="706" name="Google Shape;706;p65"/>
          <p:cNvCxnSpPr>
            <a:stCxn id="676" idx="2"/>
            <a:endCxn id="700" idx="0"/>
          </p:cNvCxnSpPr>
          <p:nvPr/>
        </p:nvCxnSpPr>
        <p:spPr>
          <a:xfrm flipH="1" rot="-5400000">
            <a:off x="853488" y="2872488"/>
            <a:ext cx="863700" cy="6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707" name="Google Shape;707;p65"/>
          <p:cNvCxnSpPr>
            <a:stCxn id="700" idx="3"/>
            <a:endCxn id="678" idx="1"/>
          </p:cNvCxnSpPr>
          <p:nvPr/>
        </p:nvCxnSpPr>
        <p:spPr>
          <a:xfrm>
            <a:off x="1870938" y="3538838"/>
            <a:ext cx="459900" cy="600"/>
          </a:xfrm>
          <a:prstGeom prst="bentConnector3">
            <a:avLst>
              <a:gd fmla="val 49993" name="adj1"/>
            </a:avLst>
          </a:prstGeom>
          <a:noFill/>
          <a:ln cap="flat" cmpd="sng" w="9525">
            <a:solidFill>
              <a:schemeClr val="dk2"/>
            </a:solidFill>
            <a:prstDash val="solid"/>
            <a:round/>
            <a:headEnd len="med" w="med" type="none"/>
            <a:tailEnd len="med" w="med" type="triangle"/>
          </a:ln>
        </p:spPr>
      </p:cxnSp>
      <p:sp>
        <p:nvSpPr>
          <p:cNvPr id="708" name="Google Shape;708;p65"/>
          <p:cNvSpPr txBox="1"/>
          <p:nvPr/>
        </p:nvSpPr>
        <p:spPr>
          <a:xfrm>
            <a:off x="698538" y="1280487"/>
            <a:ext cx="1172400" cy="29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Monitorean DAG’s ejecuciones + resultados</a:t>
            </a:r>
            <a:endParaRPr sz="600">
              <a:solidFill>
                <a:schemeClr val="dk2"/>
              </a:solidFill>
              <a:latin typeface="Poppins"/>
              <a:ea typeface="Poppins"/>
              <a:cs typeface="Poppins"/>
              <a:sym typeface="Poppins"/>
            </a:endParaRPr>
          </a:p>
        </p:txBody>
      </p:sp>
      <p:cxnSp>
        <p:nvCxnSpPr>
          <p:cNvPr id="709" name="Google Shape;709;p65"/>
          <p:cNvCxnSpPr>
            <a:stCxn id="676" idx="0"/>
            <a:endCxn id="708" idx="2"/>
          </p:cNvCxnSpPr>
          <p:nvPr/>
        </p:nvCxnSpPr>
        <p:spPr>
          <a:xfrm rot="10800000">
            <a:off x="1284738" y="1574838"/>
            <a:ext cx="300" cy="277500"/>
          </a:xfrm>
          <a:prstGeom prst="straightConnector1">
            <a:avLst/>
          </a:prstGeom>
          <a:noFill/>
          <a:ln cap="flat" cmpd="sng" w="9525">
            <a:solidFill>
              <a:schemeClr val="dk2"/>
            </a:solidFill>
            <a:prstDash val="solid"/>
            <a:round/>
            <a:headEnd len="med" w="med" type="none"/>
            <a:tailEnd len="med" w="med" type="none"/>
          </a:ln>
        </p:spPr>
      </p:cxnSp>
      <p:cxnSp>
        <p:nvCxnSpPr>
          <p:cNvPr id="710" name="Google Shape;710;p65"/>
          <p:cNvCxnSpPr>
            <a:stCxn id="708" idx="0"/>
            <a:endCxn id="675" idx="2"/>
          </p:cNvCxnSpPr>
          <p:nvPr/>
        </p:nvCxnSpPr>
        <p:spPr>
          <a:xfrm rot="10800000">
            <a:off x="1284738" y="988587"/>
            <a:ext cx="0" cy="291900"/>
          </a:xfrm>
          <a:prstGeom prst="straightConnector1">
            <a:avLst/>
          </a:prstGeom>
          <a:noFill/>
          <a:ln cap="flat" cmpd="sng" w="9525">
            <a:solidFill>
              <a:schemeClr val="dk2"/>
            </a:solidFill>
            <a:prstDash val="solid"/>
            <a:round/>
            <a:headEnd len="med" w="med" type="none"/>
            <a:tailEnd len="med" w="med" type="triangle"/>
          </a:ln>
        </p:spPr>
      </p:cxnSp>
      <p:sp>
        <p:nvSpPr>
          <p:cNvPr id="711" name="Google Shape;711;p65"/>
          <p:cNvSpPr txBox="1"/>
          <p:nvPr/>
        </p:nvSpPr>
        <p:spPr>
          <a:xfrm>
            <a:off x="4150963" y="2733263"/>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Leer DAG’s</a:t>
            </a:r>
            <a:endParaRPr sz="600">
              <a:solidFill>
                <a:schemeClr val="dk2"/>
              </a:solidFill>
              <a:latin typeface="Poppins"/>
              <a:ea typeface="Poppins"/>
              <a:cs typeface="Poppins"/>
              <a:sym typeface="Poppins"/>
            </a:endParaRPr>
          </a:p>
        </p:txBody>
      </p:sp>
      <p:cxnSp>
        <p:nvCxnSpPr>
          <p:cNvPr id="712" name="Google Shape;712;p65"/>
          <p:cNvCxnSpPr>
            <a:stCxn id="711" idx="0"/>
            <a:endCxn id="683" idx="2"/>
          </p:cNvCxnSpPr>
          <p:nvPr/>
        </p:nvCxnSpPr>
        <p:spPr>
          <a:xfrm rot="10800000">
            <a:off x="4549513" y="2455163"/>
            <a:ext cx="0" cy="278100"/>
          </a:xfrm>
          <a:prstGeom prst="straightConnector1">
            <a:avLst/>
          </a:prstGeom>
          <a:noFill/>
          <a:ln cap="flat" cmpd="sng" w="9525">
            <a:solidFill>
              <a:schemeClr val="dk2"/>
            </a:solidFill>
            <a:prstDash val="solid"/>
            <a:round/>
            <a:headEnd len="med" w="med" type="none"/>
            <a:tailEnd len="med" w="med" type="triangle"/>
          </a:ln>
        </p:spPr>
      </p:cxnSp>
      <p:sp>
        <p:nvSpPr>
          <p:cNvPr id="713" name="Google Shape;713;p65"/>
          <p:cNvSpPr txBox="1"/>
          <p:nvPr/>
        </p:nvSpPr>
        <p:spPr>
          <a:xfrm>
            <a:off x="5778375" y="2087213"/>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Schedule task</a:t>
            </a:r>
            <a:endParaRPr sz="600">
              <a:solidFill>
                <a:schemeClr val="dk2"/>
              </a:solidFill>
              <a:latin typeface="Poppins"/>
              <a:ea typeface="Poppins"/>
              <a:cs typeface="Poppins"/>
              <a:sym typeface="Poppins"/>
            </a:endParaRPr>
          </a:p>
        </p:txBody>
      </p:sp>
      <p:cxnSp>
        <p:nvCxnSpPr>
          <p:cNvPr id="714" name="Google Shape;714;p65"/>
          <p:cNvCxnSpPr>
            <a:stCxn id="683" idx="3"/>
            <a:endCxn id="713" idx="1"/>
          </p:cNvCxnSpPr>
          <p:nvPr/>
        </p:nvCxnSpPr>
        <p:spPr>
          <a:xfrm>
            <a:off x="5428963" y="2160850"/>
            <a:ext cx="349500" cy="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65"/>
          <p:cNvCxnSpPr>
            <a:stCxn id="713" idx="3"/>
            <a:endCxn id="677" idx="1"/>
          </p:cNvCxnSpPr>
          <p:nvPr/>
        </p:nvCxnSpPr>
        <p:spPr>
          <a:xfrm>
            <a:off x="6575475" y="2160863"/>
            <a:ext cx="349500" cy="0"/>
          </a:xfrm>
          <a:prstGeom prst="straightConnector1">
            <a:avLst/>
          </a:prstGeom>
          <a:noFill/>
          <a:ln cap="flat" cmpd="sng" w="9525">
            <a:solidFill>
              <a:schemeClr val="dk2"/>
            </a:solidFill>
            <a:prstDash val="solid"/>
            <a:round/>
            <a:headEnd len="med" w="med" type="none"/>
            <a:tailEnd len="med" w="med" type="triangle"/>
          </a:ln>
        </p:spPr>
      </p:cxnSp>
      <p:sp>
        <p:nvSpPr>
          <p:cNvPr id="716" name="Google Shape;716;p65"/>
          <p:cNvSpPr txBox="1"/>
          <p:nvPr/>
        </p:nvSpPr>
        <p:spPr>
          <a:xfrm>
            <a:off x="7405800" y="1390850"/>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Execute tasks</a:t>
            </a:r>
            <a:endParaRPr sz="600">
              <a:solidFill>
                <a:schemeClr val="dk2"/>
              </a:solidFill>
              <a:latin typeface="Poppins"/>
              <a:ea typeface="Poppins"/>
              <a:cs typeface="Poppins"/>
              <a:sym typeface="Poppins"/>
            </a:endParaRPr>
          </a:p>
        </p:txBody>
      </p:sp>
      <p:cxnSp>
        <p:nvCxnSpPr>
          <p:cNvPr id="717" name="Google Shape;717;p65"/>
          <p:cNvCxnSpPr>
            <a:stCxn id="677" idx="0"/>
            <a:endCxn id="716" idx="2"/>
          </p:cNvCxnSpPr>
          <p:nvPr/>
        </p:nvCxnSpPr>
        <p:spPr>
          <a:xfrm rot="10800000">
            <a:off x="7804363" y="1538050"/>
            <a:ext cx="0" cy="328500"/>
          </a:xfrm>
          <a:prstGeom prst="straightConnector1">
            <a:avLst/>
          </a:prstGeom>
          <a:noFill/>
          <a:ln cap="flat" cmpd="sng" w="9525">
            <a:solidFill>
              <a:schemeClr val="dk2"/>
            </a:solidFill>
            <a:prstDash val="solid"/>
            <a:round/>
            <a:headEnd len="med" w="med" type="none"/>
            <a:tailEnd len="med" w="med" type="none"/>
          </a:ln>
        </p:spPr>
      </p:cxnSp>
      <p:cxnSp>
        <p:nvCxnSpPr>
          <p:cNvPr id="718" name="Google Shape;718;p65"/>
          <p:cNvCxnSpPr>
            <a:stCxn id="716" idx="0"/>
            <a:endCxn id="687" idx="2"/>
          </p:cNvCxnSpPr>
          <p:nvPr/>
        </p:nvCxnSpPr>
        <p:spPr>
          <a:xfrm rot="10800000">
            <a:off x="7804350" y="1106450"/>
            <a:ext cx="0" cy="284400"/>
          </a:xfrm>
          <a:prstGeom prst="straightConnector1">
            <a:avLst/>
          </a:prstGeom>
          <a:noFill/>
          <a:ln cap="flat" cmpd="sng" w="9525">
            <a:solidFill>
              <a:schemeClr val="dk2"/>
            </a:solidFill>
            <a:prstDash val="solid"/>
            <a:round/>
            <a:headEnd len="med" w="med" type="none"/>
            <a:tailEnd len="med" w="med" type="triangle"/>
          </a:ln>
        </p:spPr>
      </p:cxnSp>
      <p:sp>
        <p:nvSpPr>
          <p:cNvPr id="719" name="Google Shape;719;p65"/>
          <p:cNvSpPr txBox="1"/>
          <p:nvPr/>
        </p:nvSpPr>
        <p:spPr>
          <a:xfrm>
            <a:off x="3835963" y="1266830"/>
            <a:ext cx="1427100" cy="32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Almacenamiento de serialización de DAG’s</a:t>
            </a:r>
            <a:endParaRPr sz="600">
              <a:solidFill>
                <a:schemeClr val="dk2"/>
              </a:solidFill>
              <a:latin typeface="Poppins"/>
              <a:ea typeface="Poppins"/>
              <a:cs typeface="Poppins"/>
              <a:sym typeface="Poppins"/>
            </a:endParaRPr>
          </a:p>
        </p:txBody>
      </p:sp>
      <p:cxnSp>
        <p:nvCxnSpPr>
          <p:cNvPr id="720" name="Google Shape;720;p65"/>
          <p:cNvCxnSpPr>
            <a:stCxn id="683" idx="0"/>
            <a:endCxn id="719" idx="2"/>
          </p:cNvCxnSpPr>
          <p:nvPr/>
        </p:nvCxnSpPr>
        <p:spPr>
          <a:xfrm rot="10800000">
            <a:off x="4549513" y="1588450"/>
            <a:ext cx="0" cy="278100"/>
          </a:xfrm>
          <a:prstGeom prst="straightConnector1">
            <a:avLst/>
          </a:prstGeom>
          <a:noFill/>
          <a:ln cap="flat" cmpd="sng" w="9525">
            <a:solidFill>
              <a:schemeClr val="dk2"/>
            </a:solidFill>
            <a:prstDash val="solid"/>
            <a:round/>
            <a:headEnd len="med" w="med" type="none"/>
            <a:tailEnd len="med" w="med" type="none"/>
          </a:ln>
        </p:spPr>
      </p:cxnSp>
      <p:cxnSp>
        <p:nvCxnSpPr>
          <p:cNvPr id="721" name="Google Shape;721;p65"/>
          <p:cNvCxnSpPr>
            <a:stCxn id="719" idx="0"/>
            <a:endCxn id="684" idx="2"/>
          </p:cNvCxnSpPr>
          <p:nvPr/>
        </p:nvCxnSpPr>
        <p:spPr>
          <a:xfrm rot="10800000">
            <a:off x="4549513" y="988730"/>
            <a:ext cx="0" cy="278100"/>
          </a:xfrm>
          <a:prstGeom prst="straightConnector1">
            <a:avLst/>
          </a:prstGeom>
          <a:noFill/>
          <a:ln cap="flat" cmpd="sng" w="9525">
            <a:solidFill>
              <a:schemeClr val="dk2"/>
            </a:solidFill>
            <a:prstDash val="solid"/>
            <a:round/>
            <a:headEnd len="med" w="med" type="none"/>
            <a:tailEnd len="med" w="med" type="triangle"/>
          </a:ln>
        </p:spPr>
      </p:cxnSp>
      <p:cxnSp>
        <p:nvCxnSpPr>
          <p:cNvPr id="722" name="Google Shape;722;p65"/>
          <p:cNvCxnSpPr>
            <a:stCxn id="678" idx="3"/>
            <a:endCxn id="711" idx="2"/>
          </p:cNvCxnSpPr>
          <p:nvPr/>
        </p:nvCxnSpPr>
        <p:spPr>
          <a:xfrm flipH="1" rot="10800000">
            <a:off x="4089675" y="2880650"/>
            <a:ext cx="459900" cy="658200"/>
          </a:xfrm>
          <a:prstGeom prst="bentConnector2">
            <a:avLst/>
          </a:prstGeom>
          <a:noFill/>
          <a:ln cap="flat" cmpd="sng" w="9525">
            <a:solidFill>
              <a:schemeClr val="dk2"/>
            </a:solidFill>
            <a:prstDash val="solid"/>
            <a:round/>
            <a:headEnd len="med" w="med" type="none"/>
            <a:tailEnd len="med" w="med" type="none"/>
          </a:ln>
        </p:spPr>
      </p:cxnSp>
      <p:sp>
        <p:nvSpPr>
          <p:cNvPr id="723" name="Google Shape;723;p65"/>
          <p:cNvSpPr txBox="1"/>
          <p:nvPr/>
        </p:nvSpPr>
        <p:spPr>
          <a:xfrm>
            <a:off x="2521925" y="620802"/>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Visualizar DAG’s + resultado de task</a:t>
            </a:r>
            <a:endParaRPr sz="600">
              <a:solidFill>
                <a:schemeClr val="dk2"/>
              </a:solidFill>
              <a:latin typeface="Poppins"/>
              <a:ea typeface="Poppins"/>
              <a:cs typeface="Poppins"/>
              <a:sym typeface="Poppins"/>
            </a:endParaRPr>
          </a:p>
        </p:txBody>
      </p:sp>
      <p:cxnSp>
        <p:nvCxnSpPr>
          <p:cNvPr id="724" name="Google Shape;724;p65"/>
          <p:cNvCxnSpPr>
            <a:stCxn id="684" idx="1"/>
            <a:endCxn id="723" idx="3"/>
          </p:cNvCxnSpPr>
          <p:nvPr/>
        </p:nvCxnSpPr>
        <p:spPr>
          <a:xfrm flipH="1">
            <a:off x="3319063" y="694425"/>
            <a:ext cx="351000" cy="6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725" name="Google Shape;725;p65"/>
          <p:cNvCxnSpPr>
            <a:stCxn id="723" idx="1"/>
            <a:endCxn id="675" idx="3"/>
          </p:cNvCxnSpPr>
          <p:nvPr/>
        </p:nvCxnSpPr>
        <p:spPr>
          <a:xfrm flipH="1">
            <a:off x="2109425" y="694452"/>
            <a:ext cx="412500" cy="600"/>
          </a:xfrm>
          <a:prstGeom prst="bentConnector3">
            <a:avLst>
              <a:gd fmla="val 50017" name="adj1"/>
            </a:avLst>
          </a:prstGeom>
          <a:noFill/>
          <a:ln cap="flat" cmpd="sng" w="9525">
            <a:solidFill>
              <a:schemeClr val="dk2"/>
            </a:solidFill>
            <a:prstDash val="solid"/>
            <a:round/>
            <a:headEnd len="med" w="med" type="none"/>
            <a:tailEnd len="med" w="med" type="triangle"/>
          </a:ln>
        </p:spPr>
      </p:cxnSp>
      <p:sp>
        <p:nvSpPr>
          <p:cNvPr id="726" name="Google Shape;726;p65"/>
          <p:cNvSpPr txBox="1"/>
          <p:nvPr/>
        </p:nvSpPr>
        <p:spPr>
          <a:xfrm>
            <a:off x="5741675" y="620764"/>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Guarda resultado de la task</a:t>
            </a:r>
            <a:endParaRPr sz="600">
              <a:solidFill>
                <a:schemeClr val="dk2"/>
              </a:solidFill>
              <a:latin typeface="Poppins"/>
              <a:ea typeface="Poppins"/>
              <a:cs typeface="Poppins"/>
              <a:sym typeface="Poppins"/>
            </a:endParaRPr>
          </a:p>
        </p:txBody>
      </p:sp>
      <p:cxnSp>
        <p:nvCxnSpPr>
          <p:cNvPr id="727" name="Google Shape;727;p65"/>
          <p:cNvCxnSpPr>
            <a:stCxn id="685" idx="1"/>
            <a:endCxn id="726" idx="3"/>
          </p:cNvCxnSpPr>
          <p:nvPr/>
        </p:nvCxnSpPr>
        <p:spPr>
          <a:xfrm flipH="1">
            <a:off x="6538913" y="694425"/>
            <a:ext cx="312600" cy="600"/>
          </a:xfrm>
          <a:prstGeom prst="bentConnector3">
            <a:avLst>
              <a:gd fmla="val 50022" name="adj1"/>
            </a:avLst>
          </a:prstGeom>
          <a:noFill/>
          <a:ln cap="flat" cmpd="sng" w="9525">
            <a:solidFill>
              <a:schemeClr val="dk2"/>
            </a:solidFill>
            <a:prstDash val="solid"/>
            <a:round/>
            <a:headEnd len="med" w="med" type="none"/>
            <a:tailEnd len="med" w="med" type="none"/>
          </a:ln>
        </p:spPr>
      </p:cxnSp>
      <p:cxnSp>
        <p:nvCxnSpPr>
          <p:cNvPr id="728" name="Google Shape;728;p65"/>
          <p:cNvCxnSpPr>
            <a:stCxn id="726" idx="1"/>
            <a:endCxn id="684" idx="3"/>
          </p:cNvCxnSpPr>
          <p:nvPr/>
        </p:nvCxnSpPr>
        <p:spPr>
          <a:xfrm flipH="1">
            <a:off x="5429075" y="694414"/>
            <a:ext cx="312600" cy="600"/>
          </a:xfrm>
          <a:prstGeom prst="bentConnector3">
            <a:avLst>
              <a:gd fmla="val 50018" name="adj1"/>
            </a:avLst>
          </a:prstGeom>
          <a:noFill/>
          <a:ln cap="flat" cmpd="sng" w="9525">
            <a:solidFill>
              <a:schemeClr val="dk2"/>
            </a:solidFill>
            <a:prstDash val="solid"/>
            <a:round/>
            <a:headEnd len="med" w="med" type="none"/>
            <a:tailEnd len="med" w="med" type="triangle"/>
          </a:ln>
        </p:spPr>
      </p:cxnSp>
      <p:pic>
        <p:nvPicPr>
          <p:cNvPr id="729" name="Google Shape;729;p65"/>
          <p:cNvPicPr preferRelativeResize="0"/>
          <p:nvPr/>
        </p:nvPicPr>
        <p:blipFill>
          <a:blip r:embed="rId11">
            <a:alphaModFix/>
          </a:blip>
          <a:stretch>
            <a:fillRect/>
          </a:stretch>
        </p:blipFill>
        <p:spPr>
          <a:xfrm>
            <a:off x="204425" y="4610975"/>
            <a:ext cx="401850" cy="401850"/>
          </a:xfrm>
          <a:prstGeom prst="rect">
            <a:avLst/>
          </a:prstGeom>
          <a:noFill/>
          <a:ln>
            <a:noFill/>
          </a:ln>
        </p:spPr>
      </p:pic>
      <p:sp>
        <p:nvSpPr>
          <p:cNvPr id="730" name="Google Shape;730;p65"/>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6"/>
          <p:cNvSpPr/>
          <p:nvPr/>
        </p:nvSpPr>
        <p:spPr>
          <a:xfrm>
            <a:off x="493625" y="994025"/>
            <a:ext cx="4770900" cy="34365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36" name="Google Shape;736;p66"/>
          <p:cNvSpPr/>
          <p:nvPr/>
        </p:nvSpPr>
        <p:spPr>
          <a:xfrm>
            <a:off x="474400" y="287700"/>
            <a:ext cx="17589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37" name="Google Shape;737;p66"/>
          <p:cNvSpPr/>
          <p:nvPr/>
        </p:nvSpPr>
        <p:spPr>
          <a:xfrm>
            <a:off x="6910700" y="1754125"/>
            <a:ext cx="17589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738" name="Google Shape;738;p66"/>
          <p:cNvPicPr preferRelativeResize="0"/>
          <p:nvPr/>
        </p:nvPicPr>
        <p:blipFill>
          <a:blip r:embed="rId3">
            <a:alphaModFix/>
          </a:blip>
          <a:stretch>
            <a:fillRect/>
          </a:stretch>
        </p:blipFill>
        <p:spPr>
          <a:xfrm>
            <a:off x="566650" y="361412"/>
            <a:ext cx="441175" cy="441175"/>
          </a:xfrm>
          <a:prstGeom prst="rect">
            <a:avLst/>
          </a:prstGeom>
          <a:noFill/>
          <a:ln>
            <a:noFill/>
          </a:ln>
        </p:spPr>
      </p:pic>
      <p:sp>
        <p:nvSpPr>
          <p:cNvPr id="739" name="Google Shape;739;p66"/>
          <p:cNvSpPr/>
          <p:nvPr/>
        </p:nvSpPr>
        <p:spPr>
          <a:xfrm>
            <a:off x="3655850" y="287700"/>
            <a:ext cx="17589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40" name="Google Shape;740;p66"/>
          <p:cNvSpPr/>
          <p:nvPr/>
        </p:nvSpPr>
        <p:spPr>
          <a:xfrm>
            <a:off x="6837300" y="287700"/>
            <a:ext cx="16122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41" name="Google Shape;741;p66"/>
          <p:cNvSpPr/>
          <p:nvPr/>
        </p:nvSpPr>
        <p:spPr>
          <a:xfrm>
            <a:off x="6910659" y="344450"/>
            <a:ext cx="16122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42" name="Google Shape;742;p66"/>
          <p:cNvSpPr/>
          <p:nvPr/>
        </p:nvSpPr>
        <p:spPr>
          <a:xfrm>
            <a:off x="6984044" y="405425"/>
            <a:ext cx="16122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743" name="Google Shape;743;p66"/>
          <p:cNvPicPr preferRelativeResize="0"/>
          <p:nvPr/>
        </p:nvPicPr>
        <p:blipFill>
          <a:blip r:embed="rId4">
            <a:alphaModFix/>
          </a:blip>
          <a:stretch>
            <a:fillRect/>
          </a:stretch>
        </p:blipFill>
        <p:spPr>
          <a:xfrm>
            <a:off x="8081675" y="1827838"/>
            <a:ext cx="441175" cy="441175"/>
          </a:xfrm>
          <a:prstGeom prst="rect">
            <a:avLst/>
          </a:prstGeom>
          <a:noFill/>
          <a:ln>
            <a:noFill/>
          </a:ln>
        </p:spPr>
      </p:pic>
      <p:pic>
        <p:nvPicPr>
          <p:cNvPr id="744" name="Google Shape;744;p66"/>
          <p:cNvPicPr preferRelativeResize="0"/>
          <p:nvPr/>
        </p:nvPicPr>
        <p:blipFill>
          <a:blip r:embed="rId5">
            <a:alphaModFix/>
          </a:blip>
          <a:stretch>
            <a:fillRect/>
          </a:stretch>
        </p:blipFill>
        <p:spPr>
          <a:xfrm>
            <a:off x="3839875" y="361412"/>
            <a:ext cx="441175" cy="441175"/>
          </a:xfrm>
          <a:prstGeom prst="rect">
            <a:avLst/>
          </a:prstGeom>
          <a:noFill/>
          <a:ln>
            <a:noFill/>
          </a:ln>
        </p:spPr>
      </p:pic>
      <p:pic>
        <p:nvPicPr>
          <p:cNvPr id="745" name="Google Shape;745;p66"/>
          <p:cNvPicPr preferRelativeResize="0"/>
          <p:nvPr/>
        </p:nvPicPr>
        <p:blipFill>
          <a:blip r:embed="rId6">
            <a:alphaModFix/>
          </a:blip>
          <a:stretch>
            <a:fillRect/>
          </a:stretch>
        </p:blipFill>
        <p:spPr>
          <a:xfrm>
            <a:off x="921512" y="3585987"/>
            <a:ext cx="441175" cy="441175"/>
          </a:xfrm>
          <a:prstGeom prst="rect">
            <a:avLst/>
          </a:prstGeom>
          <a:noFill/>
          <a:ln>
            <a:noFill/>
          </a:ln>
        </p:spPr>
      </p:pic>
      <p:pic>
        <p:nvPicPr>
          <p:cNvPr id="746" name="Google Shape;746;p66"/>
          <p:cNvPicPr preferRelativeResize="0"/>
          <p:nvPr/>
        </p:nvPicPr>
        <p:blipFill>
          <a:blip r:embed="rId7">
            <a:alphaModFix/>
          </a:blip>
          <a:stretch>
            <a:fillRect/>
          </a:stretch>
        </p:blipFill>
        <p:spPr>
          <a:xfrm>
            <a:off x="8043875" y="479138"/>
            <a:ext cx="441175" cy="441175"/>
          </a:xfrm>
          <a:prstGeom prst="rect">
            <a:avLst/>
          </a:prstGeom>
          <a:noFill/>
          <a:ln>
            <a:noFill/>
          </a:ln>
        </p:spPr>
      </p:pic>
      <p:sp>
        <p:nvSpPr>
          <p:cNvPr id="747" name="Google Shape;747;p66"/>
          <p:cNvSpPr txBox="1"/>
          <p:nvPr/>
        </p:nvSpPr>
        <p:spPr>
          <a:xfrm>
            <a:off x="4469963" y="508363"/>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Airflow metastore (database)</a:t>
            </a:r>
            <a:endParaRPr sz="600">
              <a:solidFill>
                <a:schemeClr val="dk2"/>
              </a:solidFill>
              <a:latin typeface="Poppins"/>
              <a:ea typeface="Poppins"/>
              <a:cs typeface="Poppins"/>
              <a:sym typeface="Poppins"/>
            </a:endParaRPr>
          </a:p>
        </p:txBody>
      </p:sp>
      <p:sp>
        <p:nvSpPr>
          <p:cNvPr id="748" name="Google Shape;748;p66"/>
          <p:cNvSpPr txBox="1"/>
          <p:nvPr/>
        </p:nvSpPr>
        <p:spPr>
          <a:xfrm>
            <a:off x="1452488" y="3664375"/>
            <a:ext cx="797100" cy="2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chemeClr val="dk2"/>
                </a:solidFill>
                <a:latin typeface="Poppins"/>
                <a:ea typeface="Poppins"/>
                <a:cs typeface="Poppins"/>
                <a:sym typeface="Poppins"/>
              </a:rPr>
              <a:t>Airflow Scheduler</a:t>
            </a:r>
            <a:endParaRPr b="1" sz="800">
              <a:solidFill>
                <a:schemeClr val="dk2"/>
              </a:solidFill>
              <a:latin typeface="Poppins"/>
              <a:ea typeface="Poppins"/>
              <a:cs typeface="Poppins"/>
              <a:sym typeface="Poppins"/>
            </a:endParaRPr>
          </a:p>
        </p:txBody>
      </p:sp>
      <p:sp>
        <p:nvSpPr>
          <p:cNvPr id="749" name="Google Shape;749;p66"/>
          <p:cNvSpPr txBox="1"/>
          <p:nvPr/>
        </p:nvSpPr>
        <p:spPr>
          <a:xfrm>
            <a:off x="1031900" y="434850"/>
            <a:ext cx="1112100" cy="29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Script de Python que representa un DAG</a:t>
            </a:r>
            <a:endParaRPr sz="600">
              <a:solidFill>
                <a:schemeClr val="dk2"/>
              </a:solidFill>
              <a:latin typeface="Poppins"/>
              <a:ea typeface="Poppins"/>
              <a:cs typeface="Poppins"/>
              <a:sym typeface="Poppins"/>
            </a:endParaRPr>
          </a:p>
        </p:txBody>
      </p:sp>
      <p:sp>
        <p:nvSpPr>
          <p:cNvPr id="750" name="Google Shape;750;p66"/>
          <p:cNvSpPr txBox="1"/>
          <p:nvPr/>
        </p:nvSpPr>
        <p:spPr>
          <a:xfrm>
            <a:off x="7137100" y="1974775"/>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Cola de tasks para ejecución</a:t>
            </a:r>
            <a:endParaRPr sz="600">
              <a:solidFill>
                <a:schemeClr val="dk2"/>
              </a:solidFill>
              <a:latin typeface="Poppins"/>
              <a:ea typeface="Poppins"/>
              <a:cs typeface="Poppins"/>
              <a:sym typeface="Poppins"/>
            </a:endParaRPr>
          </a:p>
        </p:txBody>
      </p:sp>
      <p:sp>
        <p:nvSpPr>
          <p:cNvPr id="751" name="Google Shape;751;p66"/>
          <p:cNvSpPr txBox="1"/>
          <p:nvPr/>
        </p:nvSpPr>
        <p:spPr>
          <a:xfrm>
            <a:off x="7137100" y="626075"/>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Trabajadores</a:t>
            </a:r>
            <a:endParaRPr sz="600">
              <a:solidFill>
                <a:schemeClr val="dk2"/>
              </a:solidFill>
              <a:latin typeface="Poppins"/>
              <a:ea typeface="Poppins"/>
              <a:cs typeface="Poppins"/>
              <a:sym typeface="Poppins"/>
            </a:endParaRPr>
          </a:p>
        </p:txBody>
      </p:sp>
      <p:sp>
        <p:nvSpPr>
          <p:cNvPr id="752" name="Google Shape;752;p66"/>
          <p:cNvSpPr txBox="1"/>
          <p:nvPr/>
        </p:nvSpPr>
        <p:spPr>
          <a:xfrm>
            <a:off x="5938913" y="1974788"/>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Schedule task</a:t>
            </a:r>
            <a:endParaRPr sz="600">
              <a:solidFill>
                <a:schemeClr val="dk2"/>
              </a:solidFill>
              <a:latin typeface="Poppins"/>
              <a:ea typeface="Poppins"/>
              <a:cs typeface="Poppins"/>
              <a:sym typeface="Poppins"/>
            </a:endParaRPr>
          </a:p>
        </p:txBody>
      </p:sp>
      <p:cxnSp>
        <p:nvCxnSpPr>
          <p:cNvPr id="753" name="Google Shape;753;p66"/>
          <p:cNvCxnSpPr>
            <a:stCxn id="752" idx="3"/>
            <a:endCxn id="737" idx="1"/>
          </p:cNvCxnSpPr>
          <p:nvPr/>
        </p:nvCxnSpPr>
        <p:spPr>
          <a:xfrm>
            <a:off x="6736013" y="2048438"/>
            <a:ext cx="174600" cy="0"/>
          </a:xfrm>
          <a:prstGeom prst="straightConnector1">
            <a:avLst/>
          </a:prstGeom>
          <a:noFill/>
          <a:ln cap="flat" cmpd="sng" w="9525">
            <a:solidFill>
              <a:schemeClr val="dk2"/>
            </a:solidFill>
            <a:prstDash val="solid"/>
            <a:round/>
            <a:headEnd len="med" w="med" type="none"/>
            <a:tailEnd len="med" w="med" type="triangle"/>
          </a:ln>
        </p:spPr>
      </p:cxnSp>
      <p:sp>
        <p:nvSpPr>
          <p:cNvPr id="754" name="Google Shape;754;p66"/>
          <p:cNvSpPr txBox="1"/>
          <p:nvPr/>
        </p:nvSpPr>
        <p:spPr>
          <a:xfrm>
            <a:off x="7391588" y="1278425"/>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Execute tasks</a:t>
            </a:r>
            <a:endParaRPr sz="600">
              <a:solidFill>
                <a:schemeClr val="dk2"/>
              </a:solidFill>
              <a:latin typeface="Poppins"/>
              <a:ea typeface="Poppins"/>
              <a:cs typeface="Poppins"/>
              <a:sym typeface="Poppins"/>
            </a:endParaRPr>
          </a:p>
        </p:txBody>
      </p:sp>
      <p:cxnSp>
        <p:nvCxnSpPr>
          <p:cNvPr id="755" name="Google Shape;755;p66"/>
          <p:cNvCxnSpPr>
            <a:stCxn id="737" idx="0"/>
            <a:endCxn id="754" idx="2"/>
          </p:cNvCxnSpPr>
          <p:nvPr/>
        </p:nvCxnSpPr>
        <p:spPr>
          <a:xfrm rot="10800000">
            <a:off x="7790150" y="1425625"/>
            <a:ext cx="0" cy="328500"/>
          </a:xfrm>
          <a:prstGeom prst="straightConnector1">
            <a:avLst/>
          </a:prstGeom>
          <a:noFill/>
          <a:ln cap="flat" cmpd="sng" w="9525">
            <a:solidFill>
              <a:schemeClr val="dk2"/>
            </a:solidFill>
            <a:prstDash val="solid"/>
            <a:round/>
            <a:headEnd len="med" w="med" type="none"/>
            <a:tailEnd len="med" w="med" type="none"/>
          </a:ln>
        </p:spPr>
      </p:cxnSp>
      <p:cxnSp>
        <p:nvCxnSpPr>
          <p:cNvPr id="756" name="Google Shape;756;p66"/>
          <p:cNvCxnSpPr>
            <a:stCxn id="754" idx="0"/>
            <a:endCxn id="742" idx="2"/>
          </p:cNvCxnSpPr>
          <p:nvPr/>
        </p:nvCxnSpPr>
        <p:spPr>
          <a:xfrm rot="10800000">
            <a:off x="7790138" y="994025"/>
            <a:ext cx="0" cy="284400"/>
          </a:xfrm>
          <a:prstGeom prst="straightConnector1">
            <a:avLst/>
          </a:prstGeom>
          <a:noFill/>
          <a:ln cap="flat" cmpd="sng" w="9525">
            <a:solidFill>
              <a:schemeClr val="dk2"/>
            </a:solidFill>
            <a:prstDash val="solid"/>
            <a:round/>
            <a:headEnd len="med" w="med" type="none"/>
            <a:tailEnd len="med" w="med" type="triangle"/>
          </a:ln>
        </p:spPr>
      </p:cxnSp>
      <p:sp>
        <p:nvSpPr>
          <p:cNvPr id="757" name="Google Shape;757;p66"/>
          <p:cNvSpPr txBox="1"/>
          <p:nvPr/>
        </p:nvSpPr>
        <p:spPr>
          <a:xfrm>
            <a:off x="5727463" y="508339"/>
            <a:ext cx="7971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Guarda resultado de la task</a:t>
            </a:r>
            <a:endParaRPr sz="600">
              <a:solidFill>
                <a:schemeClr val="dk2"/>
              </a:solidFill>
              <a:latin typeface="Poppins"/>
              <a:ea typeface="Poppins"/>
              <a:cs typeface="Poppins"/>
              <a:sym typeface="Poppins"/>
            </a:endParaRPr>
          </a:p>
        </p:txBody>
      </p:sp>
      <p:cxnSp>
        <p:nvCxnSpPr>
          <p:cNvPr id="758" name="Google Shape;758;p66"/>
          <p:cNvCxnSpPr>
            <a:stCxn id="740" idx="1"/>
            <a:endCxn id="757" idx="3"/>
          </p:cNvCxnSpPr>
          <p:nvPr/>
        </p:nvCxnSpPr>
        <p:spPr>
          <a:xfrm flipH="1">
            <a:off x="6524700" y="582000"/>
            <a:ext cx="312600" cy="600"/>
          </a:xfrm>
          <a:prstGeom prst="bentConnector3">
            <a:avLst>
              <a:gd fmla="val 50022" name="adj1"/>
            </a:avLst>
          </a:prstGeom>
          <a:noFill/>
          <a:ln cap="flat" cmpd="sng" w="9525">
            <a:solidFill>
              <a:schemeClr val="dk2"/>
            </a:solidFill>
            <a:prstDash val="solid"/>
            <a:round/>
            <a:headEnd len="med" w="med" type="none"/>
            <a:tailEnd len="med" w="med" type="none"/>
          </a:ln>
        </p:spPr>
      </p:cxnSp>
      <p:cxnSp>
        <p:nvCxnSpPr>
          <p:cNvPr id="759" name="Google Shape;759;p66"/>
          <p:cNvCxnSpPr>
            <a:stCxn id="757" idx="1"/>
            <a:endCxn id="739" idx="3"/>
          </p:cNvCxnSpPr>
          <p:nvPr/>
        </p:nvCxnSpPr>
        <p:spPr>
          <a:xfrm flipH="1">
            <a:off x="5414863" y="581989"/>
            <a:ext cx="312600" cy="600"/>
          </a:xfrm>
          <a:prstGeom prst="bentConnector3">
            <a:avLst>
              <a:gd fmla="val 50018" name="adj1"/>
            </a:avLst>
          </a:prstGeom>
          <a:noFill/>
          <a:ln cap="flat" cmpd="sng" w="9525">
            <a:solidFill>
              <a:schemeClr val="dk2"/>
            </a:solidFill>
            <a:prstDash val="solid"/>
            <a:round/>
            <a:headEnd len="med" w="med" type="none"/>
            <a:tailEnd len="med" w="med" type="triangle"/>
          </a:ln>
        </p:spPr>
      </p:cxnSp>
      <p:sp>
        <p:nvSpPr>
          <p:cNvPr id="760" name="Google Shape;760;p66"/>
          <p:cNvSpPr/>
          <p:nvPr/>
        </p:nvSpPr>
        <p:spPr>
          <a:xfrm>
            <a:off x="705800" y="1221875"/>
            <a:ext cx="17589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latin typeface="Poppins"/>
                <a:ea typeface="Poppins"/>
                <a:cs typeface="Poppins"/>
                <a:sym typeface="Poppins"/>
              </a:rPr>
              <a:t>Lee y analiza el script del DAG </a:t>
            </a:r>
            <a:endParaRPr sz="600">
              <a:latin typeface="Poppins"/>
              <a:ea typeface="Poppins"/>
              <a:cs typeface="Poppins"/>
              <a:sym typeface="Poppins"/>
            </a:endParaRPr>
          </a:p>
          <a:p>
            <a:pPr indent="0" lvl="0" marL="0" rtl="0" algn="ctr">
              <a:spcBef>
                <a:spcPts val="0"/>
              </a:spcBef>
              <a:spcAft>
                <a:spcPts val="0"/>
              </a:spcAft>
              <a:buNone/>
            </a:pPr>
            <a:r>
              <a:rPr lang="es" sz="600">
                <a:latin typeface="Poppins"/>
                <a:ea typeface="Poppins"/>
                <a:cs typeface="Poppins"/>
                <a:sym typeface="Poppins"/>
              </a:rPr>
              <a:t>(Tareas, Dependencias, Intervalo de programación)</a:t>
            </a:r>
            <a:endParaRPr sz="600">
              <a:latin typeface="Poppins"/>
              <a:ea typeface="Poppins"/>
              <a:cs typeface="Poppins"/>
              <a:sym typeface="Poppins"/>
            </a:endParaRPr>
          </a:p>
        </p:txBody>
      </p:sp>
      <p:sp>
        <p:nvSpPr>
          <p:cNvPr id="761" name="Google Shape;761;p66"/>
          <p:cNvSpPr/>
          <p:nvPr/>
        </p:nvSpPr>
        <p:spPr>
          <a:xfrm>
            <a:off x="3271613" y="1221875"/>
            <a:ext cx="17589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600">
                <a:latin typeface="Poppins"/>
                <a:ea typeface="Poppins"/>
                <a:cs typeface="Poppins"/>
                <a:sym typeface="Poppins"/>
              </a:rPr>
              <a:t>Si el horario de ejecución del DAG ha pasado, </a:t>
            </a:r>
            <a:r>
              <a:rPr lang="es" sz="600">
                <a:latin typeface="Poppins"/>
                <a:ea typeface="Poppins"/>
                <a:cs typeface="Poppins"/>
                <a:sym typeface="Poppins"/>
              </a:rPr>
              <a:t>programar</a:t>
            </a:r>
            <a:r>
              <a:rPr lang="es" sz="600">
                <a:latin typeface="Poppins"/>
                <a:ea typeface="Poppins"/>
                <a:cs typeface="Poppins"/>
                <a:sym typeface="Poppins"/>
              </a:rPr>
              <a:t> las tareas del DAG</a:t>
            </a:r>
            <a:endParaRPr sz="600">
              <a:latin typeface="Poppins"/>
              <a:ea typeface="Poppins"/>
              <a:cs typeface="Poppins"/>
              <a:sym typeface="Poppins"/>
            </a:endParaRPr>
          </a:p>
        </p:txBody>
      </p:sp>
      <p:sp>
        <p:nvSpPr>
          <p:cNvPr id="762" name="Google Shape;762;p66"/>
          <p:cNvSpPr/>
          <p:nvPr/>
        </p:nvSpPr>
        <p:spPr>
          <a:xfrm>
            <a:off x="705788" y="2448575"/>
            <a:ext cx="1758900" cy="5886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600">
                <a:latin typeface="Poppins"/>
                <a:ea typeface="Poppins"/>
                <a:cs typeface="Poppins"/>
                <a:sym typeface="Poppins"/>
              </a:rPr>
              <a:t>Espera X segundos</a:t>
            </a:r>
            <a:endParaRPr sz="600">
              <a:latin typeface="Poppins"/>
              <a:ea typeface="Poppins"/>
              <a:cs typeface="Poppins"/>
              <a:sym typeface="Poppins"/>
            </a:endParaRPr>
          </a:p>
        </p:txBody>
      </p:sp>
      <p:sp>
        <p:nvSpPr>
          <p:cNvPr id="763" name="Google Shape;763;p66"/>
          <p:cNvSpPr/>
          <p:nvPr/>
        </p:nvSpPr>
        <p:spPr>
          <a:xfrm>
            <a:off x="2936600" y="2201975"/>
            <a:ext cx="2094000" cy="2122800"/>
          </a:xfrm>
          <a:prstGeom prst="roundRect">
            <a:avLst>
              <a:gd fmla="val 16667" name="adj"/>
            </a:avLst>
          </a:prstGeom>
          <a:solidFill>
            <a:schemeClr val="lt1"/>
          </a:solidFill>
          <a:ln cap="flat" cmpd="sng" w="9525">
            <a:solidFill>
              <a:srgbClr val="999999"/>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64" name="Google Shape;764;p66"/>
          <p:cNvSpPr/>
          <p:nvPr/>
        </p:nvSpPr>
        <p:spPr>
          <a:xfrm>
            <a:off x="3104450" y="2603075"/>
            <a:ext cx="1758900" cy="3285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600">
                <a:latin typeface="Poppins"/>
                <a:ea typeface="Poppins"/>
                <a:cs typeface="Poppins"/>
                <a:sym typeface="Poppins"/>
              </a:rPr>
              <a:t>Comprobar las dependencias de la tarea</a:t>
            </a:r>
            <a:endParaRPr sz="600">
              <a:latin typeface="Poppins"/>
              <a:ea typeface="Poppins"/>
              <a:cs typeface="Poppins"/>
              <a:sym typeface="Poppins"/>
            </a:endParaRPr>
          </a:p>
        </p:txBody>
      </p:sp>
      <p:sp>
        <p:nvSpPr>
          <p:cNvPr id="765" name="Google Shape;765;p66"/>
          <p:cNvSpPr/>
          <p:nvPr/>
        </p:nvSpPr>
        <p:spPr>
          <a:xfrm>
            <a:off x="3104138" y="3831175"/>
            <a:ext cx="1758900" cy="328500"/>
          </a:xfrm>
          <a:prstGeom prst="roundRect">
            <a:avLst>
              <a:gd fmla="val 16667" name="adj"/>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600">
                <a:latin typeface="Poppins"/>
                <a:ea typeface="Poppins"/>
                <a:cs typeface="Poppins"/>
                <a:sym typeface="Poppins"/>
              </a:rPr>
              <a:t>Agregar tarea a la cola de </a:t>
            </a:r>
            <a:r>
              <a:rPr lang="es" sz="600">
                <a:latin typeface="Poppins"/>
                <a:ea typeface="Poppins"/>
                <a:cs typeface="Poppins"/>
                <a:sym typeface="Poppins"/>
              </a:rPr>
              <a:t>ejecución</a:t>
            </a:r>
            <a:endParaRPr sz="600">
              <a:latin typeface="Poppins"/>
              <a:ea typeface="Poppins"/>
              <a:cs typeface="Poppins"/>
              <a:sym typeface="Poppins"/>
            </a:endParaRPr>
          </a:p>
        </p:txBody>
      </p:sp>
      <p:cxnSp>
        <p:nvCxnSpPr>
          <p:cNvPr id="766" name="Google Shape;766;p66"/>
          <p:cNvCxnSpPr>
            <a:stCxn id="736" idx="2"/>
            <a:endCxn id="760" idx="0"/>
          </p:cNvCxnSpPr>
          <p:nvPr/>
        </p:nvCxnSpPr>
        <p:spPr>
          <a:xfrm flipH="1" rot="-5400000">
            <a:off x="1296700" y="933450"/>
            <a:ext cx="345600" cy="231300"/>
          </a:xfrm>
          <a:prstGeom prst="bentConnector3">
            <a:avLst>
              <a:gd fmla="val 49996" name="adj1"/>
            </a:avLst>
          </a:prstGeom>
          <a:noFill/>
          <a:ln cap="flat" cmpd="sng" w="9525">
            <a:solidFill>
              <a:schemeClr val="dk2"/>
            </a:solidFill>
            <a:prstDash val="solid"/>
            <a:round/>
            <a:headEnd len="med" w="med" type="none"/>
            <a:tailEnd len="med" w="med" type="triangle"/>
          </a:ln>
        </p:spPr>
      </p:cxnSp>
      <p:cxnSp>
        <p:nvCxnSpPr>
          <p:cNvPr id="767" name="Google Shape;767;p66"/>
          <p:cNvCxnSpPr>
            <a:stCxn id="760" idx="3"/>
            <a:endCxn id="761" idx="1"/>
          </p:cNvCxnSpPr>
          <p:nvPr/>
        </p:nvCxnSpPr>
        <p:spPr>
          <a:xfrm>
            <a:off x="2464700" y="1516175"/>
            <a:ext cx="807000" cy="600"/>
          </a:xfrm>
          <a:prstGeom prst="bentConnector3">
            <a:avLst>
              <a:gd fmla="val 49995" name="adj1"/>
            </a:avLst>
          </a:prstGeom>
          <a:noFill/>
          <a:ln cap="flat" cmpd="sng" w="9525">
            <a:solidFill>
              <a:schemeClr val="dk2"/>
            </a:solidFill>
            <a:prstDash val="solid"/>
            <a:round/>
            <a:headEnd len="med" w="med" type="none"/>
            <a:tailEnd len="med" w="med" type="triangle"/>
          </a:ln>
        </p:spPr>
      </p:cxnSp>
      <p:cxnSp>
        <p:nvCxnSpPr>
          <p:cNvPr id="768" name="Google Shape;768;p66"/>
          <p:cNvCxnSpPr>
            <a:stCxn id="761" idx="2"/>
            <a:endCxn id="763" idx="0"/>
          </p:cNvCxnSpPr>
          <p:nvPr/>
        </p:nvCxnSpPr>
        <p:spPr>
          <a:xfrm rot="5400000">
            <a:off x="3871613" y="1922525"/>
            <a:ext cx="391500" cy="1674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769" name="Google Shape;769;p66"/>
          <p:cNvCxnSpPr>
            <a:stCxn id="762" idx="0"/>
            <a:endCxn id="760" idx="2"/>
          </p:cNvCxnSpPr>
          <p:nvPr/>
        </p:nvCxnSpPr>
        <p:spPr>
          <a:xfrm rot="-5400000">
            <a:off x="1266488" y="2129225"/>
            <a:ext cx="638100" cy="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770" name="Google Shape;770;p66"/>
          <p:cNvCxnSpPr>
            <a:stCxn id="765" idx="3"/>
            <a:endCxn id="752" idx="1"/>
          </p:cNvCxnSpPr>
          <p:nvPr/>
        </p:nvCxnSpPr>
        <p:spPr>
          <a:xfrm flipH="1" rot="10800000">
            <a:off x="4863038" y="2048425"/>
            <a:ext cx="1075800" cy="1947000"/>
          </a:xfrm>
          <a:prstGeom prst="bentConnector3">
            <a:avLst>
              <a:gd fmla="val 50003" name="adj1"/>
            </a:avLst>
          </a:prstGeom>
          <a:noFill/>
          <a:ln cap="flat" cmpd="sng" w="9525">
            <a:solidFill>
              <a:schemeClr val="dk2"/>
            </a:solidFill>
            <a:prstDash val="solid"/>
            <a:round/>
            <a:headEnd len="med" w="med" type="none"/>
            <a:tailEnd len="med" w="med" type="none"/>
          </a:ln>
        </p:spPr>
      </p:cxnSp>
      <p:sp>
        <p:nvSpPr>
          <p:cNvPr id="771" name="Google Shape;771;p66"/>
          <p:cNvSpPr txBox="1"/>
          <p:nvPr/>
        </p:nvSpPr>
        <p:spPr>
          <a:xfrm>
            <a:off x="3104147" y="2350175"/>
            <a:ext cx="17589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Para cada tarea programada</a:t>
            </a:r>
            <a:endParaRPr sz="600">
              <a:solidFill>
                <a:schemeClr val="dk2"/>
              </a:solidFill>
              <a:latin typeface="Poppins"/>
              <a:ea typeface="Poppins"/>
              <a:cs typeface="Poppins"/>
              <a:sym typeface="Poppins"/>
            </a:endParaRPr>
          </a:p>
        </p:txBody>
      </p:sp>
      <p:sp>
        <p:nvSpPr>
          <p:cNvPr id="772" name="Google Shape;772;p66"/>
          <p:cNvSpPr txBox="1"/>
          <p:nvPr/>
        </p:nvSpPr>
        <p:spPr>
          <a:xfrm>
            <a:off x="3336200" y="3165238"/>
            <a:ext cx="1296000" cy="20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Dependencias de la tarea están satisfechas</a:t>
            </a:r>
            <a:endParaRPr sz="600">
              <a:solidFill>
                <a:schemeClr val="dk2"/>
              </a:solidFill>
              <a:latin typeface="Poppins"/>
              <a:ea typeface="Poppins"/>
              <a:cs typeface="Poppins"/>
              <a:sym typeface="Poppins"/>
            </a:endParaRPr>
          </a:p>
        </p:txBody>
      </p:sp>
      <p:cxnSp>
        <p:nvCxnSpPr>
          <p:cNvPr id="773" name="Google Shape;773;p66"/>
          <p:cNvCxnSpPr>
            <a:stCxn id="764" idx="2"/>
            <a:endCxn id="772" idx="0"/>
          </p:cNvCxnSpPr>
          <p:nvPr/>
        </p:nvCxnSpPr>
        <p:spPr>
          <a:xfrm flipH="1" rot="-5400000">
            <a:off x="3867350" y="3048125"/>
            <a:ext cx="233700" cy="600"/>
          </a:xfrm>
          <a:prstGeom prst="bentConnector3">
            <a:avLst>
              <a:gd fmla="val 49992" name="adj1"/>
            </a:avLst>
          </a:prstGeom>
          <a:noFill/>
          <a:ln cap="flat" cmpd="sng" w="9525">
            <a:solidFill>
              <a:schemeClr val="dk2"/>
            </a:solidFill>
            <a:prstDash val="solid"/>
            <a:round/>
            <a:headEnd len="med" w="med" type="none"/>
            <a:tailEnd len="med" w="med" type="none"/>
          </a:ln>
        </p:spPr>
      </p:cxnSp>
      <p:sp>
        <p:nvSpPr>
          <p:cNvPr id="774" name="Google Shape;774;p66"/>
          <p:cNvSpPr txBox="1"/>
          <p:nvPr/>
        </p:nvSpPr>
        <p:spPr>
          <a:xfrm>
            <a:off x="2409688" y="422650"/>
            <a:ext cx="933300" cy="32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2"/>
                </a:solidFill>
                <a:latin typeface="Poppins"/>
                <a:ea typeface="Poppins"/>
                <a:cs typeface="Poppins"/>
                <a:sym typeface="Poppins"/>
              </a:rPr>
              <a:t>Almacenamiento de serialización de DAG’s</a:t>
            </a:r>
            <a:endParaRPr sz="600">
              <a:solidFill>
                <a:schemeClr val="dk2"/>
              </a:solidFill>
              <a:latin typeface="Poppins"/>
              <a:ea typeface="Poppins"/>
              <a:cs typeface="Poppins"/>
              <a:sym typeface="Poppins"/>
            </a:endParaRPr>
          </a:p>
        </p:txBody>
      </p:sp>
      <p:cxnSp>
        <p:nvCxnSpPr>
          <p:cNvPr id="775" name="Google Shape;775;p66"/>
          <p:cNvCxnSpPr>
            <a:stCxn id="774" idx="3"/>
            <a:endCxn id="739" idx="1"/>
          </p:cNvCxnSpPr>
          <p:nvPr/>
        </p:nvCxnSpPr>
        <p:spPr>
          <a:xfrm flipH="1" rot="10800000">
            <a:off x="3342988" y="581950"/>
            <a:ext cx="312900" cy="1500"/>
          </a:xfrm>
          <a:prstGeom prst="bentConnector3">
            <a:avLst>
              <a:gd fmla="val 49994" name="adj1"/>
            </a:avLst>
          </a:prstGeom>
          <a:noFill/>
          <a:ln cap="flat" cmpd="sng" w="9525">
            <a:solidFill>
              <a:schemeClr val="dk2"/>
            </a:solidFill>
            <a:prstDash val="solid"/>
            <a:round/>
            <a:headEnd len="med" w="med" type="none"/>
            <a:tailEnd len="med" w="med" type="triangle"/>
          </a:ln>
        </p:spPr>
      </p:cxnSp>
      <p:cxnSp>
        <p:nvCxnSpPr>
          <p:cNvPr id="776" name="Google Shape;776;p66"/>
          <p:cNvCxnSpPr>
            <a:stCxn id="735" idx="0"/>
            <a:endCxn id="774" idx="2"/>
          </p:cNvCxnSpPr>
          <p:nvPr/>
        </p:nvCxnSpPr>
        <p:spPr>
          <a:xfrm rot="10800000">
            <a:off x="2876375" y="744125"/>
            <a:ext cx="2700" cy="249900"/>
          </a:xfrm>
          <a:prstGeom prst="straightConnector1">
            <a:avLst/>
          </a:prstGeom>
          <a:noFill/>
          <a:ln cap="flat" cmpd="sng" w="9525">
            <a:solidFill>
              <a:schemeClr val="dk2"/>
            </a:solidFill>
            <a:prstDash val="solid"/>
            <a:round/>
            <a:headEnd len="med" w="med" type="none"/>
            <a:tailEnd len="med" w="med" type="none"/>
          </a:ln>
        </p:spPr>
      </p:cxnSp>
      <p:sp>
        <p:nvSpPr>
          <p:cNvPr id="777" name="Google Shape;777;p66"/>
          <p:cNvSpPr txBox="1"/>
          <p:nvPr/>
        </p:nvSpPr>
        <p:spPr>
          <a:xfrm>
            <a:off x="3104147" y="3475700"/>
            <a:ext cx="17589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600">
                <a:solidFill>
                  <a:schemeClr val="dk2"/>
                </a:solidFill>
                <a:latin typeface="Poppins"/>
                <a:ea typeface="Poppins"/>
                <a:cs typeface="Poppins"/>
                <a:sym typeface="Poppins"/>
              </a:rPr>
              <a:t>Si</a:t>
            </a:r>
            <a:endParaRPr b="1" sz="600">
              <a:solidFill>
                <a:schemeClr val="dk2"/>
              </a:solidFill>
              <a:latin typeface="Poppins"/>
              <a:ea typeface="Poppins"/>
              <a:cs typeface="Poppins"/>
              <a:sym typeface="Poppins"/>
            </a:endParaRPr>
          </a:p>
        </p:txBody>
      </p:sp>
      <p:sp>
        <p:nvSpPr>
          <p:cNvPr id="778" name="Google Shape;778;p66"/>
          <p:cNvSpPr txBox="1"/>
          <p:nvPr/>
        </p:nvSpPr>
        <p:spPr>
          <a:xfrm>
            <a:off x="2512476" y="3090675"/>
            <a:ext cx="366600" cy="14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600">
                <a:solidFill>
                  <a:schemeClr val="dk2"/>
                </a:solidFill>
                <a:latin typeface="Poppins"/>
                <a:ea typeface="Poppins"/>
                <a:cs typeface="Poppins"/>
                <a:sym typeface="Poppins"/>
              </a:rPr>
              <a:t>No</a:t>
            </a:r>
            <a:endParaRPr b="1" sz="600">
              <a:solidFill>
                <a:schemeClr val="dk2"/>
              </a:solidFill>
              <a:latin typeface="Poppins"/>
              <a:ea typeface="Poppins"/>
              <a:cs typeface="Poppins"/>
              <a:sym typeface="Poppins"/>
            </a:endParaRPr>
          </a:p>
        </p:txBody>
      </p:sp>
      <p:cxnSp>
        <p:nvCxnSpPr>
          <p:cNvPr id="779" name="Google Shape;779;p66"/>
          <p:cNvCxnSpPr>
            <a:stCxn id="772" idx="2"/>
            <a:endCxn id="777" idx="0"/>
          </p:cNvCxnSpPr>
          <p:nvPr/>
        </p:nvCxnSpPr>
        <p:spPr>
          <a:xfrm flipH="1">
            <a:off x="3983600" y="3371638"/>
            <a:ext cx="600" cy="104100"/>
          </a:xfrm>
          <a:prstGeom prst="straightConnector1">
            <a:avLst/>
          </a:prstGeom>
          <a:noFill/>
          <a:ln cap="flat" cmpd="sng" w="9525">
            <a:solidFill>
              <a:schemeClr val="dk2"/>
            </a:solidFill>
            <a:prstDash val="solid"/>
            <a:round/>
            <a:headEnd len="med" w="med" type="none"/>
            <a:tailEnd len="med" w="med" type="none"/>
          </a:ln>
        </p:spPr>
      </p:cxnSp>
      <p:cxnSp>
        <p:nvCxnSpPr>
          <p:cNvPr id="780" name="Google Shape;780;p66"/>
          <p:cNvCxnSpPr>
            <a:stCxn id="777" idx="2"/>
            <a:endCxn id="765" idx="0"/>
          </p:cNvCxnSpPr>
          <p:nvPr/>
        </p:nvCxnSpPr>
        <p:spPr>
          <a:xfrm>
            <a:off x="3983597" y="3623000"/>
            <a:ext cx="0" cy="208200"/>
          </a:xfrm>
          <a:prstGeom prst="straightConnector1">
            <a:avLst/>
          </a:prstGeom>
          <a:noFill/>
          <a:ln cap="flat" cmpd="sng" w="9525">
            <a:solidFill>
              <a:schemeClr val="dk2"/>
            </a:solidFill>
            <a:prstDash val="solid"/>
            <a:round/>
            <a:headEnd len="med" w="med" type="none"/>
            <a:tailEnd len="med" w="med" type="triangle"/>
          </a:ln>
        </p:spPr>
      </p:cxnSp>
      <p:cxnSp>
        <p:nvCxnSpPr>
          <p:cNvPr id="781" name="Google Shape;781;p66"/>
          <p:cNvCxnSpPr>
            <a:stCxn id="772" idx="1"/>
            <a:endCxn id="778" idx="3"/>
          </p:cNvCxnSpPr>
          <p:nvPr/>
        </p:nvCxnSpPr>
        <p:spPr>
          <a:xfrm rot="10800000">
            <a:off x="2879000" y="3164338"/>
            <a:ext cx="457200" cy="104100"/>
          </a:xfrm>
          <a:prstGeom prst="bentConnector3">
            <a:avLst>
              <a:gd fmla="val 49992" name="adj1"/>
            </a:avLst>
          </a:prstGeom>
          <a:noFill/>
          <a:ln cap="flat" cmpd="sng" w="9525">
            <a:solidFill>
              <a:schemeClr val="dk2"/>
            </a:solidFill>
            <a:prstDash val="solid"/>
            <a:round/>
            <a:headEnd len="med" w="med" type="none"/>
            <a:tailEnd len="med" w="med" type="none"/>
          </a:ln>
        </p:spPr>
      </p:cxnSp>
      <p:cxnSp>
        <p:nvCxnSpPr>
          <p:cNvPr id="782" name="Google Shape;782;p66"/>
          <p:cNvCxnSpPr>
            <a:stCxn id="778" idx="0"/>
            <a:endCxn id="762" idx="3"/>
          </p:cNvCxnSpPr>
          <p:nvPr/>
        </p:nvCxnSpPr>
        <p:spPr>
          <a:xfrm flipH="1" rot="5400000">
            <a:off x="2406426" y="2801325"/>
            <a:ext cx="347700" cy="231000"/>
          </a:xfrm>
          <a:prstGeom prst="bentConnector2">
            <a:avLst/>
          </a:prstGeom>
          <a:noFill/>
          <a:ln cap="flat" cmpd="sng" w="9525">
            <a:solidFill>
              <a:schemeClr val="dk2"/>
            </a:solidFill>
            <a:prstDash val="solid"/>
            <a:round/>
            <a:headEnd len="med" w="med" type="none"/>
            <a:tailEnd len="med" w="med" type="triangle"/>
          </a:ln>
        </p:spPr>
      </p:cxnSp>
      <p:pic>
        <p:nvPicPr>
          <p:cNvPr id="783" name="Google Shape;783;p66"/>
          <p:cNvPicPr preferRelativeResize="0"/>
          <p:nvPr/>
        </p:nvPicPr>
        <p:blipFill>
          <a:blip r:embed="rId8">
            <a:alphaModFix/>
          </a:blip>
          <a:stretch>
            <a:fillRect/>
          </a:stretch>
        </p:blipFill>
        <p:spPr>
          <a:xfrm>
            <a:off x="204425" y="4610975"/>
            <a:ext cx="401850" cy="401850"/>
          </a:xfrm>
          <a:prstGeom prst="rect">
            <a:avLst/>
          </a:prstGeom>
          <a:noFill/>
          <a:ln>
            <a:noFill/>
          </a:ln>
        </p:spPr>
      </p:pic>
      <p:sp>
        <p:nvSpPr>
          <p:cNvPr id="784" name="Google Shape;784;p66"/>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p67"/>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790" name="Google Shape;790;p67"/>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
        <p:nvSpPr>
          <p:cNvPr id="791" name="Google Shape;791;p67"/>
          <p:cNvSpPr txBox="1"/>
          <p:nvPr/>
        </p:nvSpPr>
        <p:spPr>
          <a:xfrm>
            <a:off x="6153825" y="927650"/>
            <a:ext cx="2745600" cy="27096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Visualización de DAGs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M</a:t>
            </a:r>
            <a:r>
              <a:rPr lang="es">
                <a:solidFill>
                  <a:schemeClr val="dk1"/>
                </a:solidFill>
                <a:latin typeface="Poppins"/>
                <a:ea typeface="Poppins"/>
                <a:cs typeface="Poppins"/>
                <a:sym typeface="Poppins"/>
              </a:rPr>
              <a:t>onitoreo y la gestión de las ejecuciones de los DAG</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Vista de Grafos</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Ejecución</a:t>
            </a:r>
            <a:r>
              <a:rPr lang="es">
                <a:solidFill>
                  <a:schemeClr val="dk1"/>
                </a:solidFill>
                <a:latin typeface="Poppins"/>
                <a:ea typeface="Poppins"/>
                <a:cs typeface="Poppins"/>
                <a:sym typeface="Poppins"/>
              </a:rPr>
              <a:t> Manual de DAG</a:t>
            </a:r>
            <a:endParaRPr>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Font typeface="Poppins"/>
              <a:buChar char="●"/>
            </a:pPr>
            <a:r>
              <a:rPr lang="es">
                <a:solidFill>
                  <a:schemeClr val="dk1"/>
                </a:solidFill>
                <a:latin typeface="Poppins"/>
                <a:ea typeface="Poppins"/>
                <a:cs typeface="Poppins"/>
                <a:sym typeface="Poppins"/>
              </a:rPr>
              <a:t>Administración</a:t>
            </a:r>
            <a:r>
              <a:rPr lang="es">
                <a:solidFill>
                  <a:schemeClr val="dk1"/>
                </a:solidFill>
                <a:latin typeface="Poppins"/>
                <a:ea typeface="Poppins"/>
                <a:cs typeface="Poppins"/>
                <a:sym typeface="Poppins"/>
              </a:rPr>
              <a:t> de </a:t>
            </a:r>
            <a:r>
              <a:rPr lang="es">
                <a:solidFill>
                  <a:schemeClr val="dk1"/>
                </a:solidFill>
                <a:latin typeface="Poppins"/>
                <a:ea typeface="Poppins"/>
                <a:cs typeface="Poppins"/>
                <a:sym typeface="Poppins"/>
              </a:rPr>
              <a:t>conexiones</a:t>
            </a:r>
            <a:r>
              <a:rPr lang="es">
                <a:solidFill>
                  <a:schemeClr val="dk1"/>
                </a:solidFill>
                <a:latin typeface="Poppins"/>
                <a:ea typeface="Poppins"/>
                <a:cs typeface="Poppins"/>
                <a:sym typeface="Poppins"/>
              </a:rPr>
              <a:t> y </a:t>
            </a:r>
            <a:r>
              <a:rPr lang="es">
                <a:solidFill>
                  <a:schemeClr val="dk1"/>
                </a:solidFill>
                <a:latin typeface="Poppins"/>
                <a:ea typeface="Poppins"/>
                <a:cs typeface="Poppins"/>
                <a:sym typeface="Poppins"/>
              </a:rPr>
              <a:t>variables</a:t>
            </a:r>
            <a:endParaRPr>
              <a:solidFill>
                <a:schemeClr val="dk1"/>
              </a:solidFill>
              <a:latin typeface="Poppins"/>
              <a:ea typeface="Poppins"/>
              <a:cs typeface="Poppins"/>
              <a:sym typeface="Poppins"/>
            </a:endParaRPr>
          </a:p>
        </p:txBody>
      </p:sp>
      <p:sp>
        <p:nvSpPr>
          <p:cNvPr id="792" name="Google Shape;792;p67"/>
          <p:cNvSpPr txBox="1"/>
          <p:nvPr>
            <p:ph idx="4294967295" type="title"/>
          </p:nvPr>
        </p:nvSpPr>
        <p:spPr>
          <a:xfrm>
            <a:off x="299350" y="206925"/>
            <a:ext cx="85998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600"/>
              <a:t>Funcionalidades de la interface web de Airflow</a:t>
            </a:r>
            <a:endParaRPr b="1" sz="2600"/>
          </a:p>
        </p:txBody>
      </p:sp>
      <p:pic>
        <p:nvPicPr>
          <p:cNvPr id="793" name="Google Shape;793;p67"/>
          <p:cNvPicPr preferRelativeResize="0"/>
          <p:nvPr/>
        </p:nvPicPr>
        <p:blipFill>
          <a:blip r:embed="rId4">
            <a:alphaModFix/>
          </a:blip>
          <a:stretch>
            <a:fillRect/>
          </a:stretch>
        </p:blipFill>
        <p:spPr>
          <a:xfrm>
            <a:off x="336100" y="1272850"/>
            <a:ext cx="5713922" cy="2709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8"/>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9"/>
          <p:cNvSpPr txBox="1"/>
          <p:nvPr/>
        </p:nvSpPr>
        <p:spPr>
          <a:xfrm>
            <a:off x="565900" y="1003850"/>
            <a:ext cx="6825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4000">
                <a:solidFill>
                  <a:schemeClr val="dk1"/>
                </a:solidFill>
                <a:latin typeface="Poppins"/>
                <a:ea typeface="Poppins"/>
                <a:cs typeface="Poppins"/>
                <a:sym typeface="Poppins"/>
              </a:rPr>
              <a:t>Cuándo Utilizar </a:t>
            </a:r>
            <a:endParaRPr b="1" sz="4000">
              <a:solidFill>
                <a:schemeClr val="dk1"/>
              </a:solidFill>
              <a:latin typeface="Poppins"/>
              <a:ea typeface="Poppins"/>
              <a:cs typeface="Poppins"/>
              <a:sym typeface="Poppins"/>
            </a:endParaRPr>
          </a:p>
          <a:p>
            <a:pPr indent="0" lvl="0" marL="0" rtl="0" algn="l">
              <a:spcBef>
                <a:spcPts val="0"/>
              </a:spcBef>
              <a:spcAft>
                <a:spcPts val="0"/>
              </a:spcAft>
              <a:buNone/>
            </a:pPr>
            <a:r>
              <a:rPr b="1" lang="es" sz="4000">
                <a:solidFill>
                  <a:schemeClr val="dk1"/>
                </a:solidFill>
                <a:latin typeface="Poppins"/>
                <a:ea typeface="Poppins"/>
                <a:cs typeface="Poppins"/>
                <a:sym typeface="Poppins"/>
              </a:rPr>
              <a:t>Apache Airflow </a:t>
            </a:r>
            <a:r>
              <a:rPr b="1" lang="es" sz="4000">
                <a:solidFill>
                  <a:schemeClr val="accent5"/>
                </a:solidFill>
                <a:latin typeface="Poppins"/>
                <a:ea typeface="Poppins"/>
                <a:cs typeface="Poppins"/>
                <a:sym typeface="Poppins"/>
              </a:rPr>
              <a:t>Consideraciones</a:t>
            </a:r>
            <a:r>
              <a:rPr b="1" lang="es" sz="4000">
                <a:solidFill>
                  <a:schemeClr val="dk1"/>
                </a:solidFill>
                <a:latin typeface="Poppins"/>
                <a:ea typeface="Poppins"/>
                <a:cs typeface="Poppins"/>
                <a:sym typeface="Poppins"/>
              </a:rPr>
              <a:t> </a:t>
            </a:r>
            <a:endParaRPr b="1" sz="4000">
              <a:solidFill>
                <a:schemeClr val="dk1"/>
              </a:solidFill>
              <a:latin typeface="Poppins"/>
              <a:ea typeface="Poppins"/>
              <a:cs typeface="Poppins"/>
              <a:sym typeface="Poppins"/>
            </a:endParaRPr>
          </a:p>
          <a:p>
            <a:pPr indent="0" lvl="0" marL="0" rtl="0" algn="l">
              <a:spcBef>
                <a:spcPts val="0"/>
              </a:spcBef>
              <a:spcAft>
                <a:spcPts val="0"/>
              </a:spcAft>
              <a:buNone/>
            </a:pPr>
            <a:r>
              <a:rPr b="1" lang="es" sz="4000">
                <a:solidFill>
                  <a:schemeClr val="dk1"/>
                </a:solidFill>
                <a:latin typeface="Poppins"/>
                <a:ea typeface="Poppins"/>
                <a:cs typeface="Poppins"/>
                <a:sym typeface="Poppins"/>
              </a:rPr>
              <a:t>y </a:t>
            </a:r>
            <a:r>
              <a:rPr b="1" lang="es" sz="4000">
                <a:solidFill>
                  <a:schemeClr val="accent1"/>
                </a:solidFill>
                <a:latin typeface="Poppins"/>
                <a:ea typeface="Poppins"/>
                <a:cs typeface="Poppins"/>
                <a:sym typeface="Poppins"/>
              </a:rPr>
              <a:t>Ventajas</a:t>
            </a:r>
            <a:endParaRPr b="1" sz="4000">
              <a:solidFill>
                <a:schemeClr val="accent1"/>
              </a:solidFill>
              <a:latin typeface="Poppins"/>
              <a:ea typeface="Poppins"/>
              <a:cs typeface="Poppins"/>
              <a:sym typeface="Poppins"/>
            </a:endParaRPr>
          </a:p>
        </p:txBody>
      </p:sp>
      <p:pic>
        <p:nvPicPr>
          <p:cNvPr id="804" name="Google Shape;804;p69"/>
          <p:cNvPicPr preferRelativeResize="0"/>
          <p:nvPr/>
        </p:nvPicPr>
        <p:blipFill>
          <a:blip r:embed="rId3">
            <a:alphaModFix/>
          </a:blip>
          <a:stretch>
            <a:fillRect/>
          </a:stretch>
        </p:blipFill>
        <p:spPr>
          <a:xfrm>
            <a:off x="4972700" y="719638"/>
            <a:ext cx="3704225" cy="3704225"/>
          </a:xfrm>
          <a:prstGeom prst="rect">
            <a:avLst/>
          </a:prstGeom>
          <a:noFill/>
          <a:ln>
            <a:noFill/>
          </a:ln>
        </p:spPr>
      </p:pic>
      <p:pic>
        <p:nvPicPr>
          <p:cNvPr id="805" name="Google Shape;805;p69"/>
          <p:cNvPicPr preferRelativeResize="0"/>
          <p:nvPr/>
        </p:nvPicPr>
        <p:blipFill>
          <a:blip r:embed="rId4">
            <a:alphaModFix/>
          </a:blip>
          <a:stretch>
            <a:fillRect/>
          </a:stretch>
        </p:blipFill>
        <p:spPr>
          <a:xfrm>
            <a:off x="4972699" y="719649"/>
            <a:ext cx="822525" cy="822524"/>
          </a:xfrm>
          <a:prstGeom prst="rect">
            <a:avLst/>
          </a:prstGeom>
          <a:noFill/>
          <a:ln>
            <a:noFill/>
          </a:ln>
        </p:spPr>
      </p:pic>
      <p:pic>
        <p:nvPicPr>
          <p:cNvPr id="806" name="Google Shape;806;p69"/>
          <p:cNvPicPr preferRelativeResize="0"/>
          <p:nvPr/>
        </p:nvPicPr>
        <p:blipFill>
          <a:blip r:embed="rId5">
            <a:alphaModFix/>
          </a:blip>
          <a:stretch>
            <a:fillRect/>
          </a:stretch>
        </p:blipFill>
        <p:spPr>
          <a:xfrm>
            <a:off x="204425" y="4610975"/>
            <a:ext cx="401850" cy="401850"/>
          </a:xfrm>
          <a:prstGeom prst="rect">
            <a:avLst/>
          </a:prstGeom>
          <a:noFill/>
          <a:ln>
            <a:noFill/>
          </a:ln>
        </p:spPr>
      </p:pic>
      <p:sp>
        <p:nvSpPr>
          <p:cNvPr id="807" name="Google Shape;807;p69"/>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0"/>
          <p:cNvSpPr txBox="1"/>
          <p:nvPr/>
        </p:nvSpPr>
        <p:spPr>
          <a:xfrm>
            <a:off x="480363" y="1692925"/>
            <a:ext cx="3843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latin typeface="Poppins"/>
                <a:ea typeface="Poppins"/>
                <a:cs typeface="Poppins"/>
                <a:sym typeface="Poppins"/>
              </a:rPr>
              <a:t>Consideraciones y Razones Para </a:t>
            </a:r>
            <a:endParaRPr b="1" sz="2400">
              <a:latin typeface="Poppins"/>
              <a:ea typeface="Poppins"/>
              <a:cs typeface="Poppins"/>
              <a:sym typeface="Poppins"/>
            </a:endParaRPr>
          </a:p>
          <a:p>
            <a:pPr indent="0" lvl="0" marL="0" rtl="0" algn="l">
              <a:spcBef>
                <a:spcPts val="0"/>
              </a:spcBef>
              <a:spcAft>
                <a:spcPts val="0"/>
              </a:spcAft>
              <a:buNone/>
            </a:pPr>
            <a:r>
              <a:rPr b="1" lang="es" sz="2400">
                <a:latin typeface="Poppins"/>
                <a:ea typeface="Poppins"/>
                <a:cs typeface="Poppins"/>
                <a:sym typeface="Poppins"/>
              </a:rPr>
              <a:t>Elegir Airflow</a:t>
            </a:r>
            <a:endParaRPr b="1" sz="1600">
              <a:solidFill>
                <a:schemeClr val="accent5"/>
              </a:solidFill>
              <a:latin typeface="Poppins"/>
              <a:ea typeface="Poppins"/>
              <a:cs typeface="Poppins"/>
              <a:sym typeface="Poppins"/>
            </a:endParaRPr>
          </a:p>
        </p:txBody>
      </p:sp>
      <p:sp>
        <p:nvSpPr>
          <p:cNvPr id="813" name="Google Shape;813;p70"/>
          <p:cNvSpPr txBox="1"/>
          <p:nvPr/>
        </p:nvSpPr>
        <p:spPr>
          <a:xfrm>
            <a:off x="4463213" y="846325"/>
            <a:ext cx="42477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s">
                <a:latin typeface="Poppins"/>
                <a:ea typeface="Poppins"/>
                <a:cs typeface="Poppins"/>
                <a:sym typeface="Poppins"/>
              </a:rPr>
              <a:t>Flexibilidad en la Implementación</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a:latin typeface="Poppins"/>
                <a:ea typeface="Poppins"/>
                <a:cs typeface="Poppins"/>
                <a:sym typeface="Poppins"/>
              </a:rPr>
              <a:t>Ampliación e Integración</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a:latin typeface="Poppins"/>
                <a:ea typeface="Poppins"/>
                <a:cs typeface="Poppins"/>
                <a:sym typeface="Poppins"/>
              </a:rPr>
              <a:t>Semántica de Programación Enriquecida</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a:latin typeface="Poppins"/>
                <a:ea typeface="Poppins"/>
                <a:cs typeface="Poppins"/>
                <a:sym typeface="Poppins"/>
              </a:rPr>
              <a:t>Funciones Avanzadas como Backfilling</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a:latin typeface="Poppins"/>
                <a:ea typeface="Poppins"/>
                <a:cs typeface="Poppins"/>
                <a:sym typeface="Poppins"/>
              </a:rPr>
              <a:t>Interfaz Web</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a:latin typeface="Poppins"/>
                <a:ea typeface="Poppins"/>
                <a:cs typeface="Poppins"/>
                <a:sym typeface="Poppins"/>
              </a:rPr>
              <a:t>Código Abierto y Soluciones Gestionadas</a:t>
            </a:r>
            <a:endParaRPr>
              <a:latin typeface="Poppins"/>
              <a:ea typeface="Poppins"/>
              <a:cs typeface="Poppins"/>
              <a:sym typeface="Poppins"/>
            </a:endParaRPr>
          </a:p>
        </p:txBody>
      </p:sp>
      <p:pic>
        <p:nvPicPr>
          <p:cNvPr id="814" name="Google Shape;814;p70"/>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815" name="Google Shape;815;p70"/>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71"/>
          <p:cNvSpPr txBox="1"/>
          <p:nvPr/>
        </p:nvSpPr>
        <p:spPr>
          <a:xfrm>
            <a:off x="204425" y="1600175"/>
            <a:ext cx="381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latin typeface="Poppins"/>
                <a:ea typeface="Poppins"/>
                <a:cs typeface="Poppins"/>
                <a:sym typeface="Poppins"/>
              </a:rPr>
              <a:t>Consideraciones y Razones Para No</a:t>
            </a:r>
            <a:endParaRPr b="1" sz="2400">
              <a:latin typeface="Poppins"/>
              <a:ea typeface="Poppins"/>
              <a:cs typeface="Poppins"/>
              <a:sym typeface="Poppins"/>
            </a:endParaRPr>
          </a:p>
          <a:p>
            <a:pPr indent="0" lvl="0" marL="0" rtl="0" algn="l">
              <a:spcBef>
                <a:spcPts val="0"/>
              </a:spcBef>
              <a:spcAft>
                <a:spcPts val="0"/>
              </a:spcAft>
              <a:buNone/>
            </a:pPr>
            <a:r>
              <a:rPr b="1" lang="es" sz="2400">
                <a:latin typeface="Poppins"/>
                <a:ea typeface="Poppins"/>
                <a:cs typeface="Poppins"/>
                <a:sym typeface="Poppins"/>
              </a:rPr>
              <a:t>Elegir Airflow</a:t>
            </a:r>
            <a:endParaRPr b="1" sz="1600">
              <a:solidFill>
                <a:schemeClr val="accent5"/>
              </a:solidFill>
              <a:latin typeface="Poppins"/>
              <a:ea typeface="Poppins"/>
              <a:cs typeface="Poppins"/>
              <a:sym typeface="Poppins"/>
            </a:endParaRPr>
          </a:p>
        </p:txBody>
      </p:sp>
      <p:sp>
        <p:nvSpPr>
          <p:cNvPr id="821" name="Google Shape;821;p71"/>
          <p:cNvSpPr txBox="1"/>
          <p:nvPr/>
        </p:nvSpPr>
        <p:spPr>
          <a:xfrm>
            <a:off x="4328225" y="861425"/>
            <a:ext cx="4034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s">
                <a:latin typeface="Poppins"/>
                <a:ea typeface="Poppins"/>
                <a:cs typeface="Poppins"/>
                <a:sym typeface="Poppins"/>
              </a:rPr>
              <a:t>Cargas de Trabajo de Transmisión</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a:latin typeface="Poppins"/>
                <a:ea typeface="Poppins"/>
                <a:cs typeface="Poppins"/>
                <a:sym typeface="Poppins"/>
              </a:rPr>
              <a:t>Canalizaciones Altamente Dinámicas</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a:latin typeface="Poppins"/>
                <a:ea typeface="Poppins"/>
                <a:cs typeface="Poppins"/>
                <a:sym typeface="Poppins"/>
              </a:rPr>
              <a:t>Poca Experiencia en Programación (Python)</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a:latin typeface="Poppins"/>
                <a:ea typeface="Poppins"/>
                <a:cs typeface="Poppins"/>
                <a:sym typeface="Poppins"/>
              </a:rPr>
              <a:t>Complejidad para Grandes Casos de Uso</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a:latin typeface="Poppins"/>
                <a:ea typeface="Poppins"/>
                <a:cs typeface="Poppins"/>
                <a:sym typeface="Poppins"/>
              </a:rPr>
              <a:t>Limitaciones en Funcionalidades Más Amplias</a:t>
            </a:r>
            <a:endParaRPr>
              <a:latin typeface="Poppins"/>
              <a:ea typeface="Poppins"/>
              <a:cs typeface="Poppins"/>
              <a:sym typeface="Poppins"/>
            </a:endParaRPr>
          </a:p>
        </p:txBody>
      </p:sp>
      <p:pic>
        <p:nvPicPr>
          <p:cNvPr id="822" name="Google Shape;822;p71"/>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823" name="Google Shape;823;p71"/>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440975" y="797125"/>
            <a:ext cx="4143900" cy="146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t>Los Desafíos Iniciales en la </a:t>
            </a:r>
            <a:r>
              <a:rPr b="1" lang="es" sz="3000">
                <a:solidFill>
                  <a:schemeClr val="accent1"/>
                </a:solidFill>
              </a:rPr>
              <a:t>Ingeniería de Datos</a:t>
            </a:r>
            <a:endParaRPr b="1" sz="3000">
              <a:solidFill>
                <a:schemeClr val="accent1"/>
              </a:solidFill>
            </a:endParaRPr>
          </a:p>
        </p:txBody>
      </p:sp>
      <p:sp>
        <p:nvSpPr>
          <p:cNvPr id="96" name="Google Shape;96;p18"/>
          <p:cNvSpPr txBox="1"/>
          <p:nvPr>
            <p:ph idx="1" type="body"/>
          </p:nvPr>
        </p:nvSpPr>
        <p:spPr>
          <a:xfrm>
            <a:off x="4755250" y="797125"/>
            <a:ext cx="4143900" cy="25965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chemeClr val="dk1"/>
              </a:buClr>
              <a:buSzPts val="1200"/>
              <a:buChar char="-"/>
            </a:pPr>
            <a:r>
              <a:rPr lang="es">
                <a:solidFill>
                  <a:schemeClr val="dk1"/>
                </a:solidFill>
              </a:rPr>
              <a:t>Limpieza de datos</a:t>
            </a:r>
            <a:endParaRPr>
              <a:solidFill>
                <a:schemeClr val="dk1"/>
              </a:solidFill>
            </a:endParaRPr>
          </a:p>
          <a:p>
            <a:pPr indent="-304800" lvl="0" marL="457200" rtl="0" algn="l">
              <a:lnSpc>
                <a:spcPct val="150000"/>
              </a:lnSpc>
              <a:spcBef>
                <a:spcPts val="0"/>
              </a:spcBef>
              <a:spcAft>
                <a:spcPts val="0"/>
              </a:spcAft>
              <a:buClr>
                <a:schemeClr val="dk1"/>
              </a:buClr>
              <a:buSzPts val="1200"/>
              <a:buChar char="-"/>
            </a:pPr>
            <a:r>
              <a:rPr lang="es">
                <a:solidFill>
                  <a:schemeClr val="dk1"/>
                </a:solidFill>
              </a:rPr>
              <a:t>Disponibilidad de los datos</a:t>
            </a:r>
            <a:endParaRPr>
              <a:solidFill>
                <a:schemeClr val="dk1"/>
              </a:solidFill>
            </a:endParaRPr>
          </a:p>
          <a:p>
            <a:pPr indent="-304800" lvl="0" marL="457200" rtl="0" algn="l">
              <a:lnSpc>
                <a:spcPct val="150000"/>
              </a:lnSpc>
              <a:spcBef>
                <a:spcPts val="0"/>
              </a:spcBef>
              <a:spcAft>
                <a:spcPts val="0"/>
              </a:spcAft>
              <a:buClr>
                <a:schemeClr val="dk1"/>
              </a:buClr>
              <a:buSzPts val="1200"/>
              <a:buChar char="-"/>
            </a:pPr>
            <a:r>
              <a:rPr lang="es">
                <a:solidFill>
                  <a:schemeClr val="dk1"/>
                </a:solidFill>
              </a:rPr>
              <a:t>Estandarización de procesos</a:t>
            </a:r>
            <a:endParaRPr>
              <a:solidFill>
                <a:schemeClr val="dk1"/>
              </a:solidFill>
            </a:endParaRPr>
          </a:p>
          <a:p>
            <a:pPr indent="-304800" lvl="0" marL="457200" rtl="0" algn="l">
              <a:lnSpc>
                <a:spcPct val="150000"/>
              </a:lnSpc>
              <a:spcBef>
                <a:spcPts val="0"/>
              </a:spcBef>
              <a:spcAft>
                <a:spcPts val="0"/>
              </a:spcAft>
              <a:buClr>
                <a:schemeClr val="dk1"/>
              </a:buClr>
              <a:buSzPts val="1200"/>
              <a:buChar char="-"/>
            </a:pPr>
            <a:r>
              <a:rPr lang="es">
                <a:solidFill>
                  <a:schemeClr val="dk1"/>
                </a:solidFill>
              </a:rPr>
              <a:t>Silos de información</a:t>
            </a:r>
            <a:endParaRPr>
              <a:solidFill>
                <a:schemeClr val="dk1"/>
              </a:solidFill>
            </a:endParaRPr>
          </a:p>
          <a:p>
            <a:pPr indent="-304800" lvl="0" marL="457200" rtl="0" algn="l">
              <a:lnSpc>
                <a:spcPct val="150000"/>
              </a:lnSpc>
              <a:spcBef>
                <a:spcPts val="0"/>
              </a:spcBef>
              <a:spcAft>
                <a:spcPts val="0"/>
              </a:spcAft>
              <a:buClr>
                <a:schemeClr val="dk1"/>
              </a:buClr>
              <a:buSzPts val="1200"/>
              <a:buChar char="-"/>
            </a:pPr>
            <a:r>
              <a:rPr lang="es">
                <a:solidFill>
                  <a:schemeClr val="dk1"/>
                </a:solidFill>
              </a:rPr>
              <a:t>Cuellos de botella en el procesamiento</a:t>
            </a:r>
            <a:endParaRPr>
              <a:solidFill>
                <a:schemeClr val="dk1"/>
              </a:solidFill>
            </a:endParaRPr>
          </a:p>
          <a:p>
            <a:pPr indent="-304800" lvl="0" marL="457200" rtl="0" algn="l">
              <a:lnSpc>
                <a:spcPct val="150000"/>
              </a:lnSpc>
              <a:spcBef>
                <a:spcPts val="0"/>
              </a:spcBef>
              <a:spcAft>
                <a:spcPts val="0"/>
              </a:spcAft>
              <a:buClr>
                <a:schemeClr val="dk1"/>
              </a:buClr>
              <a:buSzPts val="1200"/>
              <a:buChar char="-"/>
            </a:pPr>
            <a:r>
              <a:rPr lang="es">
                <a:solidFill>
                  <a:schemeClr val="dk1"/>
                </a:solidFill>
              </a:rPr>
              <a:t>Calidad de datos</a:t>
            </a:r>
            <a:endParaRPr>
              <a:solidFill>
                <a:schemeClr val="dk1"/>
              </a:solidFill>
            </a:endParaRPr>
          </a:p>
          <a:p>
            <a:pPr indent="-304800" lvl="0" marL="457200" rtl="0" algn="l">
              <a:lnSpc>
                <a:spcPct val="150000"/>
              </a:lnSpc>
              <a:spcBef>
                <a:spcPts val="0"/>
              </a:spcBef>
              <a:spcAft>
                <a:spcPts val="0"/>
              </a:spcAft>
              <a:buClr>
                <a:schemeClr val="dk1"/>
              </a:buClr>
              <a:buSzPts val="1200"/>
              <a:buChar char="-"/>
            </a:pPr>
            <a:r>
              <a:rPr lang="es">
                <a:solidFill>
                  <a:schemeClr val="dk1"/>
                </a:solidFill>
              </a:rPr>
              <a:t>Integración de datos</a:t>
            </a:r>
            <a:endParaRPr>
              <a:solidFill>
                <a:schemeClr val="dk1"/>
              </a:solidFill>
            </a:endParaRPr>
          </a:p>
          <a:p>
            <a:pPr indent="-304800" lvl="0" marL="457200" rtl="0" algn="l">
              <a:lnSpc>
                <a:spcPct val="150000"/>
              </a:lnSpc>
              <a:spcBef>
                <a:spcPts val="0"/>
              </a:spcBef>
              <a:spcAft>
                <a:spcPts val="0"/>
              </a:spcAft>
              <a:buClr>
                <a:schemeClr val="dk1"/>
              </a:buClr>
              <a:buSzPts val="1200"/>
              <a:buChar char="-"/>
            </a:pPr>
            <a:r>
              <a:rPr lang="es">
                <a:solidFill>
                  <a:schemeClr val="dk1"/>
                </a:solidFill>
              </a:rPr>
              <a:t>Integración de procesos</a:t>
            </a:r>
            <a:endParaRPr>
              <a:solidFill>
                <a:schemeClr val="dk1"/>
              </a:solidFill>
            </a:endParaRPr>
          </a:p>
        </p:txBody>
      </p:sp>
      <p:pic>
        <p:nvPicPr>
          <p:cNvPr id="97" name="Google Shape;97;p18"/>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98" name="Google Shape;98;p18"/>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
        <p:nvSpPr>
          <p:cNvPr id="99" name="Google Shape;99;p18"/>
          <p:cNvSpPr txBox="1"/>
          <p:nvPr/>
        </p:nvSpPr>
        <p:spPr>
          <a:xfrm>
            <a:off x="440975" y="2259625"/>
            <a:ext cx="4143900" cy="1183200"/>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0"/>
              </a:spcAft>
              <a:buNone/>
            </a:pPr>
            <a:r>
              <a:rPr lang="es" sz="2400">
                <a:solidFill>
                  <a:srgbClr val="000000"/>
                </a:solidFill>
                <a:latin typeface="Poppins"/>
                <a:ea typeface="Poppins"/>
                <a:cs typeface="Poppins"/>
                <a:sym typeface="Poppins"/>
              </a:rPr>
              <a:t>Datos, fuentes, arquitecturas, procesos y más datos</a:t>
            </a:r>
            <a:endParaRPr sz="2400">
              <a:solidFill>
                <a:srgbClr val="000000"/>
              </a:solidFill>
              <a:latin typeface="Poppins"/>
              <a:ea typeface="Poppins"/>
              <a:cs typeface="Poppins"/>
              <a:sym typeface="Poppi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2"/>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3"/>
          <p:cNvSpPr txBox="1"/>
          <p:nvPr/>
        </p:nvSpPr>
        <p:spPr>
          <a:xfrm>
            <a:off x="4733143" y="1515700"/>
            <a:ext cx="35073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400">
                <a:solidFill>
                  <a:schemeClr val="dk1"/>
                </a:solidFill>
                <a:latin typeface="Poppins"/>
                <a:ea typeface="Poppins"/>
                <a:cs typeface="Poppins"/>
                <a:sym typeface="Poppins"/>
              </a:rPr>
              <a:t>Anatomía y Desarrollo </a:t>
            </a:r>
            <a:endParaRPr b="1" sz="3400">
              <a:solidFill>
                <a:schemeClr val="dk1"/>
              </a:solidFill>
              <a:latin typeface="Poppins"/>
              <a:ea typeface="Poppins"/>
              <a:cs typeface="Poppins"/>
              <a:sym typeface="Poppins"/>
            </a:endParaRPr>
          </a:p>
          <a:p>
            <a:pPr indent="0" lvl="0" marL="0" rtl="0" algn="l">
              <a:spcBef>
                <a:spcPts val="0"/>
              </a:spcBef>
              <a:spcAft>
                <a:spcPts val="0"/>
              </a:spcAft>
              <a:buNone/>
            </a:pPr>
            <a:r>
              <a:rPr b="1" lang="es" sz="3400">
                <a:solidFill>
                  <a:schemeClr val="dk1"/>
                </a:solidFill>
                <a:latin typeface="Poppins"/>
                <a:ea typeface="Poppins"/>
                <a:cs typeface="Poppins"/>
                <a:sym typeface="Poppins"/>
              </a:rPr>
              <a:t>de un DAG con Python</a:t>
            </a:r>
            <a:endParaRPr b="1" sz="3400">
              <a:solidFill>
                <a:schemeClr val="dk1"/>
              </a:solidFill>
              <a:latin typeface="Poppins"/>
              <a:ea typeface="Poppins"/>
              <a:cs typeface="Poppins"/>
              <a:sym typeface="Poppins"/>
            </a:endParaRPr>
          </a:p>
        </p:txBody>
      </p:sp>
      <p:pic>
        <p:nvPicPr>
          <p:cNvPr id="834" name="Google Shape;834;p73"/>
          <p:cNvPicPr preferRelativeResize="0"/>
          <p:nvPr/>
        </p:nvPicPr>
        <p:blipFill>
          <a:blip r:embed="rId3">
            <a:alphaModFix/>
          </a:blip>
          <a:stretch>
            <a:fillRect/>
          </a:stretch>
        </p:blipFill>
        <p:spPr>
          <a:xfrm>
            <a:off x="903550" y="446875"/>
            <a:ext cx="3729402" cy="4060498"/>
          </a:xfrm>
          <a:prstGeom prst="rect">
            <a:avLst/>
          </a:prstGeom>
          <a:noFill/>
          <a:ln>
            <a:noFill/>
          </a:ln>
        </p:spPr>
      </p:pic>
      <p:pic>
        <p:nvPicPr>
          <p:cNvPr id="835" name="Google Shape;835;p73"/>
          <p:cNvPicPr preferRelativeResize="0"/>
          <p:nvPr/>
        </p:nvPicPr>
        <p:blipFill>
          <a:blip r:embed="rId4">
            <a:alphaModFix/>
          </a:blip>
          <a:stretch>
            <a:fillRect/>
          </a:stretch>
        </p:blipFill>
        <p:spPr>
          <a:xfrm>
            <a:off x="204425" y="4610975"/>
            <a:ext cx="401850" cy="401850"/>
          </a:xfrm>
          <a:prstGeom prst="rect">
            <a:avLst/>
          </a:prstGeom>
          <a:noFill/>
          <a:ln>
            <a:noFill/>
          </a:ln>
        </p:spPr>
      </p:pic>
      <p:sp>
        <p:nvSpPr>
          <p:cNvPr id="836" name="Google Shape;836;p73"/>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4"/>
          <p:cNvSpPr/>
          <p:nvPr/>
        </p:nvSpPr>
        <p:spPr>
          <a:xfrm>
            <a:off x="4951173" y="2862925"/>
            <a:ext cx="7401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700">
                <a:solidFill>
                  <a:schemeClr val="lt1"/>
                </a:solidFill>
                <a:latin typeface="Poppins"/>
                <a:ea typeface="Poppins"/>
                <a:cs typeface="Poppins"/>
                <a:sym typeface="Poppins"/>
              </a:rPr>
              <a:t>Extract 1 </a:t>
            </a:r>
            <a:endParaRPr b="1" sz="700">
              <a:solidFill>
                <a:schemeClr val="lt1"/>
              </a:solidFill>
              <a:latin typeface="Poppins"/>
              <a:ea typeface="Poppins"/>
              <a:cs typeface="Poppins"/>
              <a:sym typeface="Poppins"/>
            </a:endParaRPr>
          </a:p>
          <a:p>
            <a:pPr indent="0" lvl="0" marL="0" rtl="0" algn="ctr">
              <a:spcBef>
                <a:spcPts val="0"/>
              </a:spcBef>
              <a:spcAft>
                <a:spcPts val="0"/>
              </a:spcAft>
              <a:buNone/>
            </a:pPr>
            <a:r>
              <a:rPr b="1" lang="es" sz="700">
                <a:solidFill>
                  <a:schemeClr val="lt1"/>
                </a:solidFill>
                <a:latin typeface="Poppins"/>
                <a:ea typeface="Poppins"/>
                <a:cs typeface="Poppins"/>
                <a:sym typeface="Poppins"/>
              </a:rPr>
              <a:t>DB 2</a:t>
            </a:r>
            <a:endParaRPr b="1" sz="700">
              <a:solidFill>
                <a:schemeClr val="lt1"/>
              </a:solidFill>
              <a:latin typeface="Poppins"/>
              <a:ea typeface="Poppins"/>
              <a:cs typeface="Poppins"/>
              <a:sym typeface="Poppins"/>
            </a:endParaRPr>
          </a:p>
        </p:txBody>
      </p:sp>
      <p:sp>
        <p:nvSpPr>
          <p:cNvPr id="842" name="Google Shape;842;p74"/>
          <p:cNvSpPr/>
          <p:nvPr/>
        </p:nvSpPr>
        <p:spPr>
          <a:xfrm>
            <a:off x="5952288" y="2862908"/>
            <a:ext cx="7401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700">
                <a:solidFill>
                  <a:schemeClr val="lt1"/>
                </a:solidFill>
                <a:latin typeface="Poppins"/>
                <a:ea typeface="Poppins"/>
                <a:cs typeface="Poppins"/>
                <a:sym typeface="Poppins"/>
              </a:rPr>
              <a:t>Clean &amp; Transform</a:t>
            </a:r>
            <a:endParaRPr b="1" sz="700">
              <a:solidFill>
                <a:schemeClr val="lt1"/>
              </a:solidFill>
              <a:latin typeface="Poppins"/>
              <a:ea typeface="Poppins"/>
              <a:cs typeface="Poppins"/>
              <a:sym typeface="Poppins"/>
            </a:endParaRPr>
          </a:p>
        </p:txBody>
      </p:sp>
      <p:sp>
        <p:nvSpPr>
          <p:cNvPr id="843" name="Google Shape;843;p74"/>
          <p:cNvSpPr/>
          <p:nvPr/>
        </p:nvSpPr>
        <p:spPr>
          <a:xfrm>
            <a:off x="4951229" y="816850"/>
            <a:ext cx="7401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700">
                <a:solidFill>
                  <a:schemeClr val="lt1"/>
                </a:solidFill>
                <a:latin typeface="Poppins"/>
                <a:ea typeface="Poppins"/>
                <a:cs typeface="Poppins"/>
                <a:sym typeface="Poppins"/>
              </a:rPr>
              <a:t>Extract 1 </a:t>
            </a:r>
            <a:endParaRPr b="1" sz="700">
              <a:solidFill>
                <a:schemeClr val="lt1"/>
              </a:solidFill>
              <a:latin typeface="Poppins"/>
              <a:ea typeface="Poppins"/>
              <a:cs typeface="Poppins"/>
              <a:sym typeface="Poppins"/>
            </a:endParaRPr>
          </a:p>
          <a:p>
            <a:pPr indent="0" lvl="0" marL="0" rtl="0" algn="ctr">
              <a:spcBef>
                <a:spcPts val="0"/>
              </a:spcBef>
              <a:spcAft>
                <a:spcPts val="0"/>
              </a:spcAft>
              <a:buNone/>
            </a:pPr>
            <a:r>
              <a:rPr b="1" lang="es" sz="700">
                <a:solidFill>
                  <a:schemeClr val="lt1"/>
                </a:solidFill>
                <a:latin typeface="Poppins"/>
                <a:ea typeface="Poppins"/>
                <a:cs typeface="Poppins"/>
                <a:sym typeface="Poppins"/>
              </a:rPr>
              <a:t>DB 1</a:t>
            </a:r>
            <a:endParaRPr b="1" sz="700">
              <a:solidFill>
                <a:schemeClr val="lt1"/>
              </a:solidFill>
              <a:latin typeface="Poppins"/>
              <a:ea typeface="Poppins"/>
              <a:cs typeface="Poppins"/>
              <a:sym typeface="Poppins"/>
            </a:endParaRPr>
          </a:p>
        </p:txBody>
      </p:sp>
      <p:sp>
        <p:nvSpPr>
          <p:cNvPr id="844" name="Google Shape;844;p74"/>
          <p:cNvSpPr/>
          <p:nvPr/>
        </p:nvSpPr>
        <p:spPr>
          <a:xfrm>
            <a:off x="4951162" y="1345600"/>
            <a:ext cx="7401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700">
                <a:solidFill>
                  <a:schemeClr val="lt1"/>
                </a:solidFill>
                <a:latin typeface="Poppins"/>
                <a:ea typeface="Poppins"/>
                <a:cs typeface="Poppins"/>
                <a:sym typeface="Poppins"/>
              </a:rPr>
              <a:t>Extract 2</a:t>
            </a:r>
            <a:endParaRPr b="1" sz="700">
              <a:solidFill>
                <a:schemeClr val="lt1"/>
              </a:solidFill>
              <a:latin typeface="Poppins"/>
              <a:ea typeface="Poppins"/>
              <a:cs typeface="Poppins"/>
              <a:sym typeface="Poppins"/>
            </a:endParaRPr>
          </a:p>
          <a:p>
            <a:pPr indent="0" lvl="0" marL="0" rtl="0" algn="ctr">
              <a:spcBef>
                <a:spcPts val="0"/>
              </a:spcBef>
              <a:spcAft>
                <a:spcPts val="0"/>
              </a:spcAft>
              <a:buNone/>
            </a:pPr>
            <a:r>
              <a:rPr b="1" lang="es" sz="700">
                <a:solidFill>
                  <a:schemeClr val="lt1"/>
                </a:solidFill>
                <a:latin typeface="Poppins"/>
                <a:ea typeface="Poppins"/>
                <a:cs typeface="Poppins"/>
                <a:sym typeface="Poppins"/>
              </a:rPr>
              <a:t>DB 1</a:t>
            </a:r>
            <a:endParaRPr b="1" sz="700">
              <a:solidFill>
                <a:schemeClr val="lt1"/>
              </a:solidFill>
              <a:latin typeface="Poppins"/>
              <a:ea typeface="Poppins"/>
              <a:cs typeface="Poppins"/>
              <a:sym typeface="Poppins"/>
            </a:endParaRPr>
          </a:p>
        </p:txBody>
      </p:sp>
      <p:sp>
        <p:nvSpPr>
          <p:cNvPr id="845" name="Google Shape;845;p74"/>
          <p:cNvSpPr/>
          <p:nvPr/>
        </p:nvSpPr>
        <p:spPr>
          <a:xfrm>
            <a:off x="5952278" y="1128767"/>
            <a:ext cx="7401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700">
                <a:solidFill>
                  <a:schemeClr val="lt1"/>
                </a:solidFill>
                <a:latin typeface="Poppins"/>
                <a:ea typeface="Poppins"/>
                <a:cs typeface="Poppins"/>
                <a:sym typeface="Poppins"/>
              </a:rPr>
              <a:t>Clean &amp; Transform</a:t>
            </a:r>
            <a:endParaRPr b="1" sz="700">
              <a:solidFill>
                <a:schemeClr val="lt1"/>
              </a:solidFill>
              <a:latin typeface="Poppins"/>
              <a:ea typeface="Poppins"/>
              <a:cs typeface="Poppins"/>
              <a:sym typeface="Poppins"/>
            </a:endParaRPr>
          </a:p>
        </p:txBody>
      </p:sp>
      <p:sp>
        <p:nvSpPr>
          <p:cNvPr id="846" name="Google Shape;846;p74"/>
          <p:cNvSpPr/>
          <p:nvPr/>
        </p:nvSpPr>
        <p:spPr>
          <a:xfrm>
            <a:off x="8111910" y="2441995"/>
            <a:ext cx="7401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700">
                <a:solidFill>
                  <a:schemeClr val="lt1"/>
                </a:solidFill>
                <a:latin typeface="Poppins"/>
                <a:ea typeface="Poppins"/>
                <a:cs typeface="Poppins"/>
                <a:sym typeface="Poppins"/>
              </a:rPr>
              <a:t>Share</a:t>
            </a:r>
            <a:endParaRPr b="1" sz="700">
              <a:solidFill>
                <a:schemeClr val="lt1"/>
              </a:solidFill>
              <a:latin typeface="Poppins"/>
              <a:ea typeface="Poppins"/>
              <a:cs typeface="Poppins"/>
              <a:sym typeface="Poppins"/>
            </a:endParaRPr>
          </a:p>
        </p:txBody>
      </p:sp>
      <p:cxnSp>
        <p:nvCxnSpPr>
          <p:cNvPr id="847" name="Google Shape;847;p74"/>
          <p:cNvCxnSpPr>
            <a:stCxn id="843" idx="3"/>
            <a:endCxn id="845" idx="1"/>
          </p:cNvCxnSpPr>
          <p:nvPr/>
        </p:nvCxnSpPr>
        <p:spPr>
          <a:xfrm>
            <a:off x="5691329" y="1027300"/>
            <a:ext cx="261000" cy="312000"/>
          </a:xfrm>
          <a:prstGeom prst="bentConnector3">
            <a:avLst>
              <a:gd fmla="val 49990" name="adj1"/>
            </a:avLst>
          </a:prstGeom>
          <a:noFill/>
          <a:ln cap="flat" cmpd="sng" w="9525">
            <a:solidFill>
              <a:schemeClr val="dk2"/>
            </a:solidFill>
            <a:prstDash val="solid"/>
            <a:round/>
            <a:headEnd len="med" w="med" type="none"/>
            <a:tailEnd len="med" w="med" type="triangle"/>
          </a:ln>
        </p:spPr>
      </p:cxnSp>
      <p:cxnSp>
        <p:nvCxnSpPr>
          <p:cNvPr id="848" name="Google Shape;848;p74"/>
          <p:cNvCxnSpPr>
            <a:stCxn id="844" idx="3"/>
            <a:endCxn id="845" idx="1"/>
          </p:cNvCxnSpPr>
          <p:nvPr/>
        </p:nvCxnSpPr>
        <p:spPr>
          <a:xfrm flipH="1" rot="10800000">
            <a:off x="5691262" y="1339150"/>
            <a:ext cx="261000" cy="2169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849" name="Google Shape;849;p74"/>
          <p:cNvCxnSpPr>
            <a:stCxn id="841" idx="3"/>
            <a:endCxn id="842" idx="1"/>
          </p:cNvCxnSpPr>
          <p:nvPr/>
        </p:nvCxnSpPr>
        <p:spPr>
          <a:xfrm>
            <a:off x="5691273" y="3073375"/>
            <a:ext cx="261000" cy="600"/>
          </a:xfrm>
          <a:prstGeom prst="bentConnector3">
            <a:avLst>
              <a:gd fmla="val 50003" name="adj1"/>
            </a:avLst>
          </a:prstGeom>
          <a:noFill/>
          <a:ln cap="flat" cmpd="sng" w="9525">
            <a:solidFill>
              <a:schemeClr val="dk2"/>
            </a:solidFill>
            <a:prstDash val="solid"/>
            <a:round/>
            <a:headEnd len="med" w="med" type="none"/>
            <a:tailEnd len="med" w="med" type="triangle"/>
          </a:ln>
        </p:spPr>
      </p:cxnSp>
      <p:sp>
        <p:nvSpPr>
          <p:cNvPr id="850" name="Google Shape;850;p74"/>
          <p:cNvSpPr/>
          <p:nvPr/>
        </p:nvSpPr>
        <p:spPr>
          <a:xfrm>
            <a:off x="7151338" y="2441995"/>
            <a:ext cx="740100" cy="420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700">
                <a:solidFill>
                  <a:schemeClr val="lt1"/>
                </a:solidFill>
                <a:latin typeface="Poppins"/>
                <a:ea typeface="Poppins"/>
                <a:cs typeface="Poppins"/>
                <a:sym typeface="Poppins"/>
              </a:rPr>
              <a:t>Merge for Predict ML</a:t>
            </a:r>
            <a:endParaRPr b="1" sz="700">
              <a:solidFill>
                <a:schemeClr val="lt1"/>
              </a:solidFill>
              <a:latin typeface="Poppins"/>
              <a:ea typeface="Poppins"/>
              <a:cs typeface="Poppins"/>
              <a:sym typeface="Poppins"/>
            </a:endParaRPr>
          </a:p>
        </p:txBody>
      </p:sp>
      <p:cxnSp>
        <p:nvCxnSpPr>
          <p:cNvPr id="851" name="Google Shape;851;p74"/>
          <p:cNvCxnSpPr>
            <a:stCxn id="845" idx="3"/>
            <a:endCxn id="850" idx="1"/>
          </p:cNvCxnSpPr>
          <p:nvPr/>
        </p:nvCxnSpPr>
        <p:spPr>
          <a:xfrm>
            <a:off x="6692378" y="1339217"/>
            <a:ext cx="459000" cy="1313100"/>
          </a:xfrm>
          <a:prstGeom prst="bentConnector3">
            <a:avLst>
              <a:gd fmla="val 49996" name="adj1"/>
            </a:avLst>
          </a:prstGeom>
          <a:noFill/>
          <a:ln cap="flat" cmpd="sng" w="9525">
            <a:solidFill>
              <a:schemeClr val="dk2"/>
            </a:solidFill>
            <a:prstDash val="solid"/>
            <a:round/>
            <a:headEnd len="med" w="med" type="none"/>
            <a:tailEnd len="med" w="med" type="triangle"/>
          </a:ln>
        </p:spPr>
      </p:cxnSp>
      <p:cxnSp>
        <p:nvCxnSpPr>
          <p:cNvPr id="852" name="Google Shape;852;p74"/>
          <p:cNvCxnSpPr>
            <a:stCxn id="842" idx="3"/>
            <a:endCxn id="850" idx="1"/>
          </p:cNvCxnSpPr>
          <p:nvPr/>
        </p:nvCxnSpPr>
        <p:spPr>
          <a:xfrm flipH="1" rot="10800000">
            <a:off x="6692388" y="2652458"/>
            <a:ext cx="459000" cy="420900"/>
          </a:xfrm>
          <a:prstGeom prst="bentConnector3">
            <a:avLst>
              <a:gd fmla="val 49995" name="adj1"/>
            </a:avLst>
          </a:prstGeom>
          <a:noFill/>
          <a:ln cap="flat" cmpd="sng" w="9525">
            <a:solidFill>
              <a:schemeClr val="dk2"/>
            </a:solidFill>
            <a:prstDash val="solid"/>
            <a:round/>
            <a:headEnd len="med" w="med" type="none"/>
            <a:tailEnd len="med" w="med" type="none"/>
          </a:ln>
        </p:spPr>
      </p:cxnSp>
      <p:cxnSp>
        <p:nvCxnSpPr>
          <p:cNvPr id="853" name="Google Shape;853;p74"/>
          <p:cNvCxnSpPr>
            <a:stCxn id="850" idx="3"/>
            <a:endCxn id="846" idx="1"/>
          </p:cNvCxnSpPr>
          <p:nvPr/>
        </p:nvCxnSpPr>
        <p:spPr>
          <a:xfrm>
            <a:off x="7891438" y="2652445"/>
            <a:ext cx="220500" cy="0"/>
          </a:xfrm>
          <a:prstGeom prst="straightConnector1">
            <a:avLst/>
          </a:prstGeom>
          <a:noFill/>
          <a:ln cap="flat" cmpd="sng" w="9525">
            <a:solidFill>
              <a:schemeClr val="dk2"/>
            </a:solidFill>
            <a:prstDash val="solid"/>
            <a:round/>
            <a:headEnd len="med" w="med" type="none"/>
            <a:tailEnd len="med" w="med" type="triangle"/>
          </a:ln>
        </p:spPr>
      </p:cxnSp>
      <p:sp>
        <p:nvSpPr>
          <p:cNvPr id="854" name="Google Shape;854;p74"/>
          <p:cNvSpPr txBox="1"/>
          <p:nvPr/>
        </p:nvSpPr>
        <p:spPr>
          <a:xfrm>
            <a:off x="6948250" y="1811275"/>
            <a:ext cx="1950900" cy="21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dk2"/>
                </a:solidFill>
                <a:latin typeface="Poppins"/>
                <a:ea typeface="Poppins"/>
                <a:cs typeface="Poppins"/>
                <a:sym typeface="Poppins"/>
              </a:rPr>
              <a:t>Schedule interval = @daily</a:t>
            </a:r>
            <a:endParaRPr sz="1000">
              <a:solidFill>
                <a:schemeClr val="dk2"/>
              </a:solidFill>
              <a:latin typeface="Poppins"/>
              <a:ea typeface="Poppins"/>
              <a:cs typeface="Poppins"/>
              <a:sym typeface="Poppins"/>
            </a:endParaRPr>
          </a:p>
        </p:txBody>
      </p:sp>
      <p:sp>
        <p:nvSpPr>
          <p:cNvPr id="855" name="Google Shape;855;p74"/>
          <p:cNvSpPr txBox="1"/>
          <p:nvPr/>
        </p:nvSpPr>
        <p:spPr>
          <a:xfrm>
            <a:off x="6160199" y="152400"/>
            <a:ext cx="1025400" cy="5631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900">
                <a:solidFill>
                  <a:schemeClr val="dk2"/>
                </a:solidFill>
                <a:latin typeface="Poppins"/>
                <a:ea typeface="Poppins"/>
                <a:cs typeface="Poppins"/>
                <a:sym typeface="Poppins"/>
              </a:rPr>
              <a:t>Intervalo de programación del Dag</a:t>
            </a:r>
            <a:endParaRPr sz="900">
              <a:solidFill>
                <a:schemeClr val="dk2"/>
              </a:solidFill>
              <a:latin typeface="Poppins"/>
              <a:ea typeface="Poppins"/>
              <a:cs typeface="Poppins"/>
              <a:sym typeface="Poppins"/>
            </a:endParaRPr>
          </a:p>
        </p:txBody>
      </p:sp>
      <p:sp>
        <p:nvSpPr>
          <p:cNvPr id="856" name="Google Shape;856;p74"/>
          <p:cNvSpPr txBox="1"/>
          <p:nvPr/>
        </p:nvSpPr>
        <p:spPr>
          <a:xfrm>
            <a:off x="5281175" y="2033138"/>
            <a:ext cx="1334100" cy="5631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900">
                <a:solidFill>
                  <a:schemeClr val="dk2"/>
                </a:solidFill>
                <a:latin typeface="Poppins"/>
                <a:ea typeface="Poppins"/>
                <a:cs typeface="Poppins"/>
                <a:sym typeface="Poppins"/>
              </a:rPr>
              <a:t>Representación de una tarea que queremos ejecutar</a:t>
            </a:r>
            <a:endParaRPr sz="900">
              <a:solidFill>
                <a:schemeClr val="dk2"/>
              </a:solidFill>
              <a:latin typeface="Poppins"/>
              <a:ea typeface="Poppins"/>
              <a:cs typeface="Poppins"/>
              <a:sym typeface="Poppins"/>
            </a:endParaRPr>
          </a:p>
        </p:txBody>
      </p:sp>
      <p:sp>
        <p:nvSpPr>
          <p:cNvPr id="857" name="Google Shape;857;p74"/>
          <p:cNvSpPr txBox="1"/>
          <p:nvPr/>
        </p:nvSpPr>
        <p:spPr>
          <a:xfrm>
            <a:off x="5409500" y="3698375"/>
            <a:ext cx="1334100" cy="8313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900">
                <a:solidFill>
                  <a:schemeClr val="dk2"/>
                </a:solidFill>
                <a:latin typeface="Poppins"/>
                <a:ea typeface="Poppins"/>
                <a:cs typeface="Poppins"/>
                <a:sym typeface="Poppins"/>
              </a:rPr>
              <a:t>Representación de dependencia entre tareas lo que indica como deben ejecutarse</a:t>
            </a:r>
            <a:endParaRPr sz="900">
              <a:solidFill>
                <a:schemeClr val="dk2"/>
              </a:solidFill>
              <a:latin typeface="Poppins"/>
              <a:ea typeface="Poppins"/>
              <a:cs typeface="Poppins"/>
              <a:sym typeface="Poppins"/>
            </a:endParaRPr>
          </a:p>
        </p:txBody>
      </p:sp>
      <p:pic>
        <p:nvPicPr>
          <p:cNvPr id="858" name="Google Shape;858;p74"/>
          <p:cNvPicPr preferRelativeResize="0"/>
          <p:nvPr/>
        </p:nvPicPr>
        <p:blipFill>
          <a:blip r:embed="rId3">
            <a:alphaModFix/>
          </a:blip>
          <a:stretch>
            <a:fillRect/>
          </a:stretch>
        </p:blipFill>
        <p:spPr>
          <a:xfrm>
            <a:off x="152400" y="152400"/>
            <a:ext cx="4444140" cy="4838702"/>
          </a:xfrm>
          <a:prstGeom prst="rect">
            <a:avLst/>
          </a:prstGeom>
          <a:noFill/>
          <a:ln>
            <a:noFill/>
          </a:ln>
        </p:spPr>
      </p:pic>
      <p:cxnSp>
        <p:nvCxnSpPr>
          <p:cNvPr id="859" name="Google Shape;859;p74"/>
          <p:cNvCxnSpPr>
            <a:stCxn id="855" idx="2"/>
            <a:endCxn id="854" idx="0"/>
          </p:cNvCxnSpPr>
          <p:nvPr/>
        </p:nvCxnSpPr>
        <p:spPr>
          <a:xfrm flipH="1" rot="-5400000">
            <a:off x="6750299" y="638100"/>
            <a:ext cx="1095900" cy="1250700"/>
          </a:xfrm>
          <a:prstGeom prst="curvedConnector3">
            <a:avLst>
              <a:gd fmla="val 49994" name="adj1"/>
            </a:avLst>
          </a:prstGeom>
          <a:noFill/>
          <a:ln cap="flat" cmpd="sng" w="9525">
            <a:solidFill>
              <a:schemeClr val="dk2"/>
            </a:solidFill>
            <a:prstDash val="lgDash"/>
            <a:round/>
            <a:headEnd len="med" w="med" type="none"/>
            <a:tailEnd len="med" w="med" type="triangle"/>
          </a:ln>
        </p:spPr>
      </p:cxnSp>
      <p:cxnSp>
        <p:nvCxnSpPr>
          <p:cNvPr id="860" name="Google Shape;860;p74"/>
          <p:cNvCxnSpPr>
            <a:stCxn id="856" idx="0"/>
            <a:endCxn id="844" idx="2"/>
          </p:cNvCxnSpPr>
          <p:nvPr/>
        </p:nvCxnSpPr>
        <p:spPr>
          <a:xfrm flipH="1" rot="5400000">
            <a:off x="5501375" y="1586288"/>
            <a:ext cx="266700" cy="627000"/>
          </a:xfrm>
          <a:prstGeom prst="curvedConnector3">
            <a:avLst>
              <a:gd fmla="val 49988" name="adj1"/>
            </a:avLst>
          </a:prstGeom>
          <a:noFill/>
          <a:ln cap="flat" cmpd="sng" w="9525">
            <a:solidFill>
              <a:schemeClr val="dk2"/>
            </a:solidFill>
            <a:prstDash val="lgDash"/>
            <a:round/>
            <a:headEnd len="med" w="med" type="none"/>
            <a:tailEnd len="med" w="med" type="triangle"/>
          </a:ln>
        </p:spPr>
      </p:cxnSp>
      <p:cxnSp>
        <p:nvCxnSpPr>
          <p:cNvPr id="861" name="Google Shape;861;p74"/>
          <p:cNvCxnSpPr>
            <a:stCxn id="856" idx="2"/>
            <a:endCxn id="841" idx="0"/>
          </p:cNvCxnSpPr>
          <p:nvPr/>
        </p:nvCxnSpPr>
        <p:spPr>
          <a:xfrm rot="5400000">
            <a:off x="5501375" y="2416088"/>
            <a:ext cx="266700" cy="627000"/>
          </a:xfrm>
          <a:prstGeom prst="curvedConnector3">
            <a:avLst>
              <a:gd fmla="val 49998" name="adj1"/>
            </a:avLst>
          </a:prstGeom>
          <a:noFill/>
          <a:ln cap="flat" cmpd="sng" w="9525">
            <a:solidFill>
              <a:schemeClr val="dk2"/>
            </a:solidFill>
            <a:prstDash val="lgDash"/>
            <a:round/>
            <a:headEnd len="med" w="med" type="none"/>
            <a:tailEnd len="med" w="med" type="triangle"/>
          </a:ln>
        </p:spPr>
      </p:cxnSp>
      <p:sp>
        <p:nvSpPr>
          <p:cNvPr id="862" name="Google Shape;862;p74"/>
          <p:cNvSpPr/>
          <p:nvPr/>
        </p:nvSpPr>
        <p:spPr>
          <a:xfrm>
            <a:off x="3659100" y="1867275"/>
            <a:ext cx="133500" cy="1707000"/>
          </a:xfrm>
          <a:prstGeom prst="rightBracket">
            <a:avLst>
              <a:gd fmla="val 833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863" name="Google Shape;863;p74"/>
          <p:cNvCxnSpPr>
            <a:stCxn id="856" idx="1"/>
          </p:cNvCxnSpPr>
          <p:nvPr/>
        </p:nvCxnSpPr>
        <p:spPr>
          <a:xfrm flipH="1">
            <a:off x="3878675" y="2314688"/>
            <a:ext cx="1402500" cy="437100"/>
          </a:xfrm>
          <a:prstGeom prst="curvedConnector3">
            <a:avLst>
              <a:gd fmla="val 50000" name="adj1"/>
            </a:avLst>
          </a:prstGeom>
          <a:noFill/>
          <a:ln cap="flat" cmpd="sng" w="19050">
            <a:solidFill>
              <a:srgbClr val="007FFF"/>
            </a:solidFill>
            <a:prstDash val="lgDash"/>
            <a:round/>
            <a:headEnd len="med" w="med" type="none"/>
            <a:tailEnd len="med" w="med" type="stealth"/>
          </a:ln>
        </p:spPr>
      </p:cxnSp>
      <p:cxnSp>
        <p:nvCxnSpPr>
          <p:cNvPr id="864" name="Google Shape;864;p74"/>
          <p:cNvCxnSpPr>
            <a:stCxn id="855" idx="1"/>
          </p:cNvCxnSpPr>
          <p:nvPr/>
        </p:nvCxnSpPr>
        <p:spPr>
          <a:xfrm flipH="1">
            <a:off x="2825699" y="433950"/>
            <a:ext cx="3334500" cy="1148400"/>
          </a:xfrm>
          <a:prstGeom prst="curvedConnector3">
            <a:avLst>
              <a:gd fmla="val 50000" name="adj1"/>
            </a:avLst>
          </a:prstGeom>
          <a:noFill/>
          <a:ln cap="flat" cmpd="sng" w="19050">
            <a:solidFill>
              <a:srgbClr val="007FFF"/>
            </a:solidFill>
            <a:prstDash val="lgDash"/>
            <a:round/>
            <a:headEnd len="med" w="med" type="none"/>
            <a:tailEnd len="med" w="med" type="stealth"/>
          </a:ln>
        </p:spPr>
      </p:cxnSp>
      <p:cxnSp>
        <p:nvCxnSpPr>
          <p:cNvPr id="865" name="Google Shape;865;p74"/>
          <p:cNvCxnSpPr>
            <a:stCxn id="856" idx="0"/>
            <a:endCxn id="845" idx="2"/>
          </p:cNvCxnSpPr>
          <p:nvPr/>
        </p:nvCxnSpPr>
        <p:spPr>
          <a:xfrm rot="-5400000">
            <a:off x="5893475" y="1604288"/>
            <a:ext cx="483600" cy="374100"/>
          </a:xfrm>
          <a:prstGeom prst="curvedConnector3">
            <a:avLst>
              <a:gd fmla="val 49987" name="adj1"/>
            </a:avLst>
          </a:prstGeom>
          <a:noFill/>
          <a:ln cap="flat" cmpd="sng" w="9525">
            <a:solidFill>
              <a:schemeClr val="dk2"/>
            </a:solidFill>
            <a:prstDash val="lgDash"/>
            <a:round/>
            <a:headEnd len="med" w="med" type="none"/>
            <a:tailEnd len="med" w="med" type="triangle"/>
          </a:ln>
        </p:spPr>
      </p:cxnSp>
      <p:cxnSp>
        <p:nvCxnSpPr>
          <p:cNvPr id="866" name="Google Shape;866;p74"/>
          <p:cNvCxnSpPr>
            <a:stCxn id="856" idx="2"/>
            <a:endCxn id="842" idx="0"/>
          </p:cNvCxnSpPr>
          <p:nvPr/>
        </p:nvCxnSpPr>
        <p:spPr>
          <a:xfrm flipH="1" rot="-5400000">
            <a:off x="6001925" y="2542538"/>
            <a:ext cx="266700" cy="374100"/>
          </a:xfrm>
          <a:prstGeom prst="curvedConnector3">
            <a:avLst>
              <a:gd fmla="val 49995" name="adj1"/>
            </a:avLst>
          </a:prstGeom>
          <a:noFill/>
          <a:ln cap="flat" cmpd="sng" w="9525">
            <a:solidFill>
              <a:schemeClr val="dk2"/>
            </a:solidFill>
            <a:prstDash val="lgDash"/>
            <a:round/>
            <a:headEnd len="med" w="med" type="none"/>
            <a:tailEnd len="med" w="med" type="triangle"/>
          </a:ln>
        </p:spPr>
      </p:cxnSp>
      <p:cxnSp>
        <p:nvCxnSpPr>
          <p:cNvPr id="867" name="Google Shape;867;p74"/>
          <p:cNvCxnSpPr>
            <a:stCxn id="857" idx="0"/>
          </p:cNvCxnSpPr>
          <p:nvPr/>
        </p:nvCxnSpPr>
        <p:spPr>
          <a:xfrm flipH="1" rot="5400000">
            <a:off x="5681750" y="3303575"/>
            <a:ext cx="518100" cy="271500"/>
          </a:xfrm>
          <a:prstGeom prst="curvedConnector3">
            <a:avLst>
              <a:gd fmla="val 50000" name="adj1"/>
            </a:avLst>
          </a:prstGeom>
          <a:noFill/>
          <a:ln cap="flat" cmpd="sng" w="9525">
            <a:solidFill>
              <a:schemeClr val="dk2"/>
            </a:solidFill>
            <a:prstDash val="lgDash"/>
            <a:round/>
            <a:headEnd len="med" w="med" type="none"/>
            <a:tailEnd len="med" w="med" type="triangle"/>
          </a:ln>
        </p:spPr>
      </p:cxnSp>
      <p:cxnSp>
        <p:nvCxnSpPr>
          <p:cNvPr id="868" name="Google Shape;868;p74"/>
          <p:cNvCxnSpPr/>
          <p:nvPr/>
        </p:nvCxnSpPr>
        <p:spPr>
          <a:xfrm rot="-5400000">
            <a:off x="6416125" y="3288850"/>
            <a:ext cx="523800" cy="317400"/>
          </a:xfrm>
          <a:prstGeom prst="curvedConnector3">
            <a:avLst>
              <a:gd fmla="val 50000" name="adj1"/>
            </a:avLst>
          </a:prstGeom>
          <a:noFill/>
          <a:ln cap="flat" cmpd="sng" w="9525">
            <a:solidFill>
              <a:schemeClr val="dk2"/>
            </a:solidFill>
            <a:prstDash val="lgDash"/>
            <a:round/>
            <a:headEnd len="med" w="med" type="none"/>
            <a:tailEnd len="med" w="med" type="triangle"/>
          </a:ln>
        </p:spPr>
      </p:cxnSp>
      <p:sp>
        <p:nvSpPr>
          <p:cNvPr id="869" name="Google Shape;869;p74"/>
          <p:cNvSpPr/>
          <p:nvPr/>
        </p:nvSpPr>
        <p:spPr>
          <a:xfrm>
            <a:off x="3989625" y="3650425"/>
            <a:ext cx="133500" cy="563100"/>
          </a:xfrm>
          <a:prstGeom prst="rightBracket">
            <a:avLst>
              <a:gd fmla="val 8333"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870" name="Google Shape;870;p74"/>
          <p:cNvCxnSpPr>
            <a:stCxn id="857" idx="1"/>
          </p:cNvCxnSpPr>
          <p:nvPr/>
        </p:nvCxnSpPr>
        <p:spPr>
          <a:xfrm rot="10800000">
            <a:off x="4217300" y="3894725"/>
            <a:ext cx="1192200" cy="219300"/>
          </a:xfrm>
          <a:prstGeom prst="curvedConnector3">
            <a:avLst>
              <a:gd fmla="val 50000" name="adj1"/>
            </a:avLst>
          </a:prstGeom>
          <a:noFill/>
          <a:ln cap="flat" cmpd="sng" w="19050">
            <a:solidFill>
              <a:srgbClr val="007FFF"/>
            </a:solidFill>
            <a:prstDash val="lgDash"/>
            <a:round/>
            <a:headEnd len="med" w="med" type="none"/>
            <a:tailEnd len="med" w="med" type="stealth"/>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75"/>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6"/>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7"/>
          <p:cNvSpPr txBox="1"/>
          <p:nvPr/>
        </p:nvSpPr>
        <p:spPr>
          <a:xfrm>
            <a:off x="463650" y="2230950"/>
            <a:ext cx="82167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400">
                <a:latin typeface="Poppins"/>
                <a:ea typeface="Poppins"/>
                <a:cs typeface="Poppins"/>
                <a:sym typeface="Poppins"/>
              </a:rPr>
              <a:t>¿Qué es un Operador?</a:t>
            </a:r>
            <a:endParaRPr sz="2300">
              <a:solidFill>
                <a:schemeClr val="dk1"/>
              </a:solidFill>
              <a:latin typeface="Poppins"/>
              <a:ea typeface="Poppins"/>
              <a:cs typeface="Poppins"/>
              <a:sym typeface="Poppins"/>
            </a:endParaRPr>
          </a:p>
        </p:txBody>
      </p:sp>
      <p:pic>
        <p:nvPicPr>
          <p:cNvPr id="886" name="Google Shape;886;p77"/>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887" name="Google Shape;887;p77"/>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8"/>
          <p:cNvSpPr txBox="1"/>
          <p:nvPr>
            <p:ph type="title"/>
          </p:nvPr>
        </p:nvSpPr>
        <p:spPr>
          <a:xfrm>
            <a:off x="321600" y="347825"/>
            <a:ext cx="8500800" cy="4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s"/>
              <a:t>Operadores en Apache Airflow</a:t>
            </a:r>
            <a:endParaRPr b="1"/>
          </a:p>
        </p:txBody>
      </p:sp>
      <p:sp>
        <p:nvSpPr>
          <p:cNvPr id="893" name="Google Shape;893;p78"/>
          <p:cNvSpPr txBox="1"/>
          <p:nvPr>
            <p:ph idx="1" type="body"/>
          </p:nvPr>
        </p:nvSpPr>
        <p:spPr>
          <a:xfrm>
            <a:off x="321600" y="838025"/>
            <a:ext cx="8394000" cy="71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a:t>Cuando se trabaja con Apache Airflow, dos conceptos cruciales que a menudo se entrelazan son “tareas” y “operadores”. Comprender la diferencia entre ambos es esencial para desarrollar flujos de trabajo efectivos y aprovechar al máximo la potencia de Airflow.</a:t>
            </a:r>
            <a:endParaRPr/>
          </a:p>
        </p:txBody>
      </p:sp>
      <p:sp>
        <p:nvSpPr>
          <p:cNvPr id="894" name="Google Shape;894;p78"/>
          <p:cNvSpPr/>
          <p:nvPr/>
        </p:nvSpPr>
        <p:spPr>
          <a:xfrm>
            <a:off x="1067425" y="1989900"/>
            <a:ext cx="5716500" cy="2094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Poppins"/>
                <a:ea typeface="Poppins"/>
                <a:cs typeface="Poppins"/>
                <a:sym typeface="Poppins"/>
              </a:rPr>
              <a:t>DAG</a:t>
            </a:r>
            <a:endParaRPr b="1">
              <a:solidFill>
                <a:schemeClr val="lt1"/>
              </a:solidFill>
              <a:latin typeface="Poppins"/>
              <a:ea typeface="Poppins"/>
              <a:cs typeface="Poppins"/>
              <a:sym typeface="Poppins"/>
            </a:endParaRPr>
          </a:p>
        </p:txBody>
      </p:sp>
      <p:sp>
        <p:nvSpPr>
          <p:cNvPr id="895" name="Google Shape;895;p78"/>
          <p:cNvSpPr/>
          <p:nvPr/>
        </p:nvSpPr>
        <p:spPr>
          <a:xfrm>
            <a:off x="1306654" y="2705505"/>
            <a:ext cx="1507800" cy="1183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1000">
                <a:latin typeface="Poppins"/>
                <a:ea typeface="Poppins"/>
                <a:cs typeface="Poppins"/>
                <a:sym typeface="Poppins"/>
              </a:rPr>
              <a:t>Task</a:t>
            </a:r>
            <a:endParaRPr b="1" sz="600">
              <a:latin typeface="Poppins"/>
              <a:ea typeface="Poppins"/>
              <a:cs typeface="Poppins"/>
              <a:sym typeface="Poppins"/>
            </a:endParaRPr>
          </a:p>
        </p:txBody>
      </p:sp>
      <p:sp>
        <p:nvSpPr>
          <p:cNvPr id="896" name="Google Shape;896;p78"/>
          <p:cNvSpPr/>
          <p:nvPr/>
        </p:nvSpPr>
        <p:spPr>
          <a:xfrm>
            <a:off x="3179197" y="2705505"/>
            <a:ext cx="1507800" cy="1183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dk1"/>
                </a:solidFill>
                <a:latin typeface="Poppins"/>
                <a:ea typeface="Poppins"/>
                <a:cs typeface="Poppins"/>
                <a:sym typeface="Poppins"/>
              </a:rPr>
              <a:t>Task</a:t>
            </a:r>
            <a:endParaRPr>
              <a:latin typeface="Poppins"/>
              <a:ea typeface="Poppins"/>
              <a:cs typeface="Poppins"/>
              <a:sym typeface="Poppins"/>
            </a:endParaRPr>
          </a:p>
        </p:txBody>
      </p:sp>
      <p:sp>
        <p:nvSpPr>
          <p:cNvPr id="897" name="Google Shape;897;p78"/>
          <p:cNvSpPr/>
          <p:nvPr/>
        </p:nvSpPr>
        <p:spPr>
          <a:xfrm>
            <a:off x="5122626" y="2705505"/>
            <a:ext cx="1507800" cy="1183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dk1"/>
                </a:solidFill>
                <a:latin typeface="Poppins"/>
                <a:ea typeface="Poppins"/>
                <a:cs typeface="Poppins"/>
                <a:sym typeface="Poppins"/>
              </a:rPr>
              <a:t>Task</a:t>
            </a:r>
            <a:endParaRPr>
              <a:latin typeface="Poppins"/>
              <a:ea typeface="Poppins"/>
              <a:cs typeface="Poppins"/>
              <a:sym typeface="Poppins"/>
            </a:endParaRPr>
          </a:p>
        </p:txBody>
      </p:sp>
      <p:sp>
        <p:nvSpPr>
          <p:cNvPr id="898" name="Google Shape;898;p78"/>
          <p:cNvSpPr/>
          <p:nvPr/>
        </p:nvSpPr>
        <p:spPr>
          <a:xfrm>
            <a:off x="1478676" y="3402094"/>
            <a:ext cx="1163700" cy="3801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chemeClr val="lt1"/>
                </a:solidFill>
                <a:latin typeface="Poppins"/>
                <a:ea typeface="Poppins"/>
                <a:cs typeface="Poppins"/>
                <a:sym typeface="Poppins"/>
              </a:rPr>
              <a:t>Operator</a:t>
            </a:r>
            <a:endParaRPr b="1" sz="800">
              <a:solidFill>
                <a:schemeClr val="lt1"/>
              </a:solidFill>
              <a:latin typeface="Poppins"/>
              <a:ea typeface="Poppins"/>
              <a:cs typeface="Poppins"/>
              <a:sym typeface="Poppins"/>
            </a:endParaRPr>
          </a:p>
        </p:txBody>
      </p:sp>
      <p:sp>
        <p:nvSpPr>
          <p:cNvPr id="899" name="Google Shape;899;p78"/>
          <p:cNvSpPr/>
          <p:nvPr/>
        </p:nvSpPr>
        <p:spPr>
          <a:xfrm>
            <a:off x="3386645" y="3402094"/>
            <a:ext cx="1163700" cy="3801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800">
                <a:solidFill>
                  <a:schemeClr val="lt1"/>
                </a:solidFill>
                <a:latin typeface="Poppins"/>
                <a:ea typeface="Poppins"/>
                <a:cs typeface="Poppins"/>
                <a:sym typeface="Poppins"/>
              </a:rPr>
              <a:t>Operator</a:t>
            </a:r>
            <a:endParaRPr>
              <a:latin typeface="Poppins"/>
              <a:ea typeface="Poppins"/>
              <a:cs typeface="Poppins"/>
              <a:sym typeface="Poppins"/>
            </a:endParaRPr>
          </a:p>
        </p:txBody>
      </p:sp>
      <p:sp>
        <p:nvSpPr>
          <p:cNvPr id="900" name="Google Shape;900;p78"/>
          <p:cNvSpPr/>
          <p:nvPr/>
        </p:nvSpPr>
        <p:spPr>
          <a:xfrm>
            <a:off x="5294665" y="3402094"/>
            <a:ext cx="1163700" cy="3801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800">
                <a:solidFill>
                  <a:schemeClr val="lt1"/>
                </a:solidFill>
                <a:latin typeface="Poppins"/>
                <a:ea typeface="Poppins"/>
                <a:cs typeface="Poppins"/>
                <a:sym typeface="Poppins"/>
              </a:rPr>
              <a:t>Operator</a:t>
            </a:r>
            <a:endParaRPr>
              <a:latin typeface="Poppins"/>
              <a:ea typeface="Poppins"/>
              <a:cs typeface="Poppins"/>
              <a:sym typeface="Poppins"/>
            </a:endParaRPr>
          </a:p>
        </p:txBody>
      </p:sp>
      <p:cxnSp>
        <p:nvCxnSpPr>
          <p:cNvPr id="901" name="Google Shape;901;p78"/>
          <p:cNvCxnSpPr>
            <a:stCxn id="895" idx="3"/>
            <a:endCxn id="896" idx="1"/>
          </p:cNvCxnSpPr>
          <p:nvPr/>
        </p:nvCxnSpPr>
        <p:spPr>
          <a:xfrm>
            <a:off x="2814454" y="3297255"/>
            <a:ext cx="364800" cy="0"/>
          </a:xfrm>
          <a:prstGeom prst="straightConnector1">
            <a:avLst/>
          </a:prstGeom>
          <a:noFill/>
          <a:ln cap="flat" cmpd="sng" w="19050">
            <a:solidFill>
              <a:schemeClr val="lt1"/>
            </a:solidFill>
            <a:prstDash val="solid"/>
            <a:round/>
            <a:headEnd len="med" w="med" type="none"/>
            <a:tailEnd len="med" w="med" type="triangle"/>
          </a:ln>
        </p:spPr>
      </p:cxnSp>
      <p:cxnSp>
        <p:nvCxnSpPr>
          <p:cNvPr id="902" name="Google Shape;902;p78"/>
          <p:cNvCxnSpPr>
            <a:stCxn id="896" idx="3"/>
            <a:endCxn id="897" idx="1"/>
          </p:cNvCxnSpPr>
          <p:nvPr/>
        </p:nvCxnSpPr>
        <p:spPr>
          <a:xfrm>
            <a:off x="4686997" y="3297255"/>
            <a:ext cx="435600" cy="0"/>
          </a:xfrm>
          <a:prstGeom prst="straightConnector1">
            <a:avLst/>
          </a:prstGeom>
          <a:noFill/>
          <a:ln cap="flat" cmpd="sng" w="19050">
            <a:solidFill>
              <a:schemeClr val="lt1"/>
            </a:solidFill>
            <a:prstDash val="solid"/>
            <a:round/>
            <a:headEnd len="med" w="med" type="none"/>
            <a:tailEnd len="med" w="med" type="triangle"/>
          </a:ln>
        </p:spPr>
      </p:cxnSp>
      <p:pic>
        <p:nvPicPr>
          <p:cNvPr id="903" name="Google Shape;903;p78"/>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904" name="Google Shape;904;p78"/>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9"/>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0"/>
          <p:cNvSpPr txBox="1"/>
          <p:nvPr>
            <p:ph type="title"/>
          </p:nvPr>
        </p:nvSpPr>
        <p:spPr>
          <a:xfrm>
            <a:off x="414325" y="4584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3400">
                <a:solidFill>
                  <a:srgbClr val="000000"/>
                </a:solidFill>
              </a:rPr>
              <a:t>Tu primer DAG en código</a:t>
            </a:r>
            <a:endParaRPr/>
          </a:p>
        </p:txBody>
      </p:sp>
      <p:pic>
        <p:nvPicPr>
          <p:cNvPr id="915" name="Google Shape;915;p80"/>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916" name="Google Shape;916;p80"/>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
        <p:nvSpPr>
          <p:cNvPr id="917" name="Google Shape;917;p80"/>
          <p:cNvSpPr/>
          <p:nvPr/>
        </p:nvSpPr>
        <p:spPr>
          <a:xfrm>
            <a:off x="1102675" y="1681375"/>
            <a:ext cx="1814700" cy="66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lt1"/>
                </a:solidFill>
                <a:latin typeface="Poppins"/>
                <a:ea typeface="Poppins"/>
                <a:cs typeface="Poppins"/>
                <a:sym typeface="Poppins"/>
              </a:rPr>
              <a:t>Obtener datos </a:t>
            </a:r>
            <a:endParaRPr b="1" sz="1000">
              <a:solidFill>
                <a:schemeClr val="lt1"/>
              </a:solidFill>
              <a:latin typeface="Poppins"/>
              <a:ea typeface="Poppins"/>
              <a:cs typeface="Poppins"/>
              <a:sym typeface="Poppins"/>
            </a:endParaRPr>
          </a:p>
          <a:p>
            <a:pPr indent="0" lvl="0" marL="0" rtl="0" algn="ctr">
              <a:spcBef>
                <a:spcPts val="0"/>
              </a:spcBef>
              <a:spcAft>
                <a:spcPts val="0"/>
              </a:spcAft>
              <a:buNone/>
            </a:pPr>
            <a:r>
              <a:rPr b="1" lang="es" sz="1000">
                <a:solidFill>
                  <a:schemeClr val="lt1"/>
                </a:solidFill>
                <a:latin typeface="Poppins"/>
                <a:ea typeface="Poppins"/>
                <a:cs typeface="Poppins"/>
                <a:sym typeface="Poppins"/>
              </a:rPr>
              <a:t>API 1</a:t>
            </a:r>
            <a:endParaRPr b="1" sz="1000">
              <a:solidFill>
                <a:schemeClr val="lt1"/>
              </a:solidFill>
              <a:latin typeface="Poppins"/>
              <a:ea typeface="Poppins"/>
              <a:cs typeface="Poppins"/>
              <a:sym typeface="Poppins"/>
            </a:endParaRPr>
          </a:p>
          <a:p>
            <a:pPr indent="0" lvl="0" marL="0" rtl="0" algn="ctr">
              <a:spcBef>
                <a:spcPts val="0"/>
              </a:spcBef>
              <a:spcAft>
                <a:spcPts val="0"/>
              </a:spcAft>
              <a:buNone/>
            </a:pPr>
            <a:r>
              <a:rPr b="1" lang="es" sz="1000">
                <a:solidFill>
                  <a:schemeClr val="lt1"/>
                </a:solidFill>
                <a:latin typeface="Poppins"/>
                <a:ea typeface="Poppins"/>
                <a:cs typeface="Poppins"/>
                <a:sym typeface="Poppins"/>
              </a:rPr>
              <a:t>BashOperator</a:t>
            </a:r>
            <a:endParaRPr b="1" sz="1000">
              <a:solidFill>
                <a:schemeClr val="lt1"/>
              </a:solidFill>
              <a:latin typeface="Poppins"/>
              <a:ea typeface="Poppins"/>
              <a:cs typeface="Poppins"/>
              <a:sym typeface="Poppins"/>
            </a:endParaRPr>
          </a:p>
        </p:txBody>
      </p:sp>
      <p:sp>
        <p:nvSpPr>
          <p:cNvPr id="918" name="Google Shape;918;p80"/>
          <p:cNvSpPr/>
          <p:nvPr/>
        </p:nvSpPr>
        <p:spPr>
          <a:xfrm>
            <a:off x="1102675" y="3035182"/>
            <a:ext cx="1814700" cy="66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Obtener datos </a:t>
            </a:r>
            <a:endParaRPr b="1" sz="1000">
              <a:solidFill>
                <a:schemeClr val="lt1"/>
              </a:solidFill>
              <a:latin typeface="Poppins"/>
              <a:ea typeface="Poppins"/>
              <a:cs typeface="Poppins"/>
              <a:sym typeface="Poppins"/>
            </a:endParaRPr>
          </a:p>
          <a:p>
            <a:pPr indent="0" lvl="0" marL="0" rtl="0" algn="ctr">
              <a:spcBef>
                <a:spcPts val="0"/>
              </a:spcBef>
              <a:spcAft>
                <a:spcPts val="0"/>
              </a:spcAft>
              <a:buNone/>
            </a:pPr>
            <a:r>
              <a:rPr b="1" lang="es" sz="1000">
                <a:solidFill>
                  <a:schemeClr val="lt1"/>
                </a:solidFill>
                <a:latin typeface="Poppins"/>
                <a:ea typeface="Poppins"/>
                <a:cs typeface="Poppins"/>
                <a:sym typeface="Poppins"/>
              </a:rPr>
              <a:t>API 2</a:t>
            </a:r>
            <a:endParaRPr b="1" sz="1000">
              <a:solidFill>
                <a:schemeClr val="lt1"/>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b="1" lang="es" sz="1000">
                <a:solidFill>
                  <a:schemeClr val="lt1"/>
                </a:solidFill>
                <a:latin typeface="Poppins"/>
                <a:ea typeface="Poppins"/>
                <a:cs typeface="Poppins"/>
                <a:sym typeface="Poppins"/>
              </a:rPr>
              <a:t>PythonOperator</a:t>
            </a:r>
            <a:endParaRPr b="1" sz="1000">
              <a:solidFill>
                <a:schemeClr val="lt1"/>
              </a:solidFill>
              <a:latin typeface="Poppins"/>
              <a:ea typeface="Poppins"/>
              <a:cs typeface="Poppins"/>
              <a:sym typeface="Poppins"/>
            </a:endParaRPr>
          </a:p>
        </p:txBody>
      </p:sp>
      <p:sp>
        <p:nvSpPr>
          <p:cNvPr id="919" name="Google Shape;919;p80"/>
          <p:cNvSpPr/>
          <p:nvPr/>
        </p:nvSpPr>
        <p:spPr>
          <a:xfrm>
            <a:off x="3884648" y="2351001"/>
            <a:ext cx="1814700" cy="66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Unir y Transformar </a:t>
            </a:r>
            <a:endParaRPr b="1" sz="10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Datos</a:t>
            </a:r>
            <a:endParaRPr b="1" sz="1000">
              <a:solidFill>
                <a:schemeClr val="lt1"/>
              </a:solidFill>
              <a:latin typeface="Poppins"/>
              <a:ea typeface="Poppins"/>
              <a:cs typeface="Poppins"/>
              <a:sym typeface="Poppins"/>
            </a:endParaRPr>
          </a:p>
        </p:txBody>
      </p:sp>
      <p:sp>
        <p:nvSpPr>
          <p:cNvPr id="920" name="Google Shape;920;p80"/>
          <p:cNvSpPr/>
          <p:nvPr/>
        </p:nvSpPr>
        <p:spPr>
          <a:xfrm>
            <a:off x="6446620" y="2350563"/>
            <a:ext cx="1814700" cy="66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Guardar dataset en</a:t>
            </a:r>
            <a:endParaRPr b="1" sz="10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None/>
            </a:pPr>
            <a:r>
              <a:rPr b="1" lang="es" sz="1000">
                <a:solidFill>
                  <a:schemeClr val="lt1"/>
                </a:solidFill>
                <a:latin typeface="Poppins"/>
                <a:ea typeface="Poppins"/>
                <a:cs typeface="Poppins"/>
                <a:sym typeface="Poppins"/>
              </a:rPr>
              <a:t>PostgreSQL</a:t>
            </a:r>
            <a:endParaRPr b="1" sz="1000">
              <a:solidFill>
                <a:schemeClr val="lt1"/>
              </a:solidFill>
              <a:latin typeface="Poppins"/>
              <a:ea typeface="Poppins"/>
              <a:cs typeface="Poppins"/>
              <a:sym typeface="Poppins"/>
            </a:endParaRPr>
          </a:p>
        </p:txBody>
      </p:sp>
      <p:cxnSp>
        <p:nvCxnSpPr>
          <p:cNvPr id="921" name="Google Shape;921;p80"/>
          <p:cNvCxnSpPr>
            <a:stCxn id="917" idx="3"/>
            <a:endCxn id="919" idx="1"/>
          </p:cNvCxnSpPr>
          <p:nvPr/>
        </p:nvCxnSpPr>
        <p:spPr>
          <a:xfrm>
            <a:off x="2917375" y="2016025"/>
            <a:ext cx="967200" cy="669600"/>
          </a:xfrm>
          <a:prstGeom prst="bentConnector3">
            <a:avLst>
              <a:gd fmla="val 50004" name="adj1"/>
            </a:avLst>
          </a:prstGeom>
          <a:noFill/>
          <a:ln cap="flat" cmpd="sng" w="9525">
            <a:solidFill>
              <a:schemeClr val="dk2"/>
            </a:solidFill>
            <a:prstDash val="solid"/>
            <a:round/>
            <a:headEnd len="med" w="med" type="none"/>
            <a:tailEnd len="med" w="med" type="stealth"/>
          </a:ln>
        </p:spPr>
      </p:cxnSp>
      <p:cxnSp>
        <p:nvCxnSpPr>
          <p:cNvPr id="922" name="Google Shape;922;p80"/>
          <p:cNvCxnSpPr>
            <a:stCxn id="918" idx="3"/>
            <a:endCxn id="919" idx="1"/>
          </p:cNvCxnSpPr>
          <p:nvPr/>
        </p:nvCxnSpPr>
        <p:spPr>
          <a:xfrm flipH="1" rot="10800000">
            <a:off x="2917375" y="2685532"/>
            <a:ext cx="967200" cy="684300"/>
          </a:xfrm>
          <a:prstGeom prst="bentConnector3">
            <a:avLst>
              <a:gd fmla="val 50004" name="adj1"/>
            </a:avLst>
          </a:prstGeom>
          <a:noFill/>
          <a:ln cap="flat" cmpd="sng" w="9525">
            <a:solidFill>
              <a:schemeClr val="dk2"/>
            </a:solidFill>
            <a:prstDash val="solid"/>
            <a:round/>
            <a:headEnd len="med" w="med" type="none"/>
            <a:tailEnd len="med" w="med" type="stealth"/>
          </a:ln>
        </p:spPr>
      </p:cxnSp>
      <p:cxnSp>
        <p:nvCxnSpPr>
          <p:cNvPr id="923" name="Google Shape;923;p80"/>
          <p:cNvCxnSpPr>
            <a:stCxn id="919" idx="3"/>
            <a:endCxn id="920" idx="1"/>
          </p:cNvCxnSpPr>
          <p:nvPr/>
        </p:nvCxnSpPr>
        <p:spPr>
          <a:xfrm>
            <a:off x="5699348" y="2685651"/>
            <a:ext cx="747300" cy="600"/>
          </a:xfrm>
          <a:prstGeom prst="bentConnector3">
            <a:avLst>
              <a:gd fmla="val 49998"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81"/>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nvSpPr>
        <p:spPr>
          <a:xfrm>
            <a:off x="399025" y="431225"/>
            <a:ext cx="3651600" cy="38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i="1" lang="es" sz="3000">
                <a:solidFill>
                  <a:schemeClr val="accent1"/>
                </a:solidFill>
                <a:latin typeface="Poppins"/>
                <a:ea typeface="Poppins"/>
                <a:cs typeface="Poppins"/>
                <a:sym typeface="Poppins"/>
              </a:rPr>
              <a:t>El 80% del esfuerzo de un equipo de data se enfoca en recopilar, limpiar y transformar los datos.</a:t>
            </a:r>
            <a:endParaRPr b="1" i="1" sz="3000">
              <a:solidFill>
                <a:schemeClr val="accent1"/>
              </a:solidFill>
              <a:latin typeface="Poppins"/>
              <a:ea typeface="Poppins"/>
              <a:cs typeface="Poppins"/>
              <a:sym typeface="Poppins"/>
            </a:endParaRPr>
          </a:p>
        </p:txBody>
      </p:sp>
      <p:pic>
        <p:nvPicPr>
          <p:cNvPr id="105" name="Google Shape;105;p19"/>
          <p:cNvPicPr preferRelativeResize="0"/>
          <p:nvPr/>
        </p:nvPicPr>
        <p:blipFill rotWithShape="1">
          <a:blip r:embed="rId3">
            <a:alphaModFix/>
          </a:blip>
          <a:srcRect b="-8" l="4214" r="0" t="17703"/>
          <a:stretch/>
        </p:blipFill>
        <p:spPr>
          <a:xfrm>
            <a:off x="4050625" y="1175952"/>
            <a:ext cx="4848526" cy="2343336"/>
          </a:xfrm>
          <a:prstGeom prst="rect">
            <a:avLst/>
          </a:prstGeom>
          <a:noFill/>
          <a:ln>
            <a:noFill/>
          </a:ln>
        </p:spPr>
      </p:pic>
      <p:sp>
        <p:nvSpPr>
          <p:cNvPr id="106" name="Google Shape;106;p19"/>
          <p:cNvSpPr txBox="1"/>
          <p:nvPr/>
        </p:nvSpPr>
        <p:spPr>
          <a:xfrm>
            <a:off x="6039100" y="1113225"/>
            <a:ext cx="27942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s" sz="1000">
                <a:solidFill>
                  <a:schemeClr val="dk1"/>
                </a:solidFill>
                <a:latin typeface="Poppins"/>
                <a:ea typeface="Poppins"/>
                <a:cs typeface="Poppins"/>
                <a:sym typeface="Poppins"/>
              </a:rPr>
              <a:t>Sabemos que casi todos los procesos se pueden automatizar usando las habilidades adecuadas de planificación, diseño e ingeniería.</a:t>
            </a:r>
            <a:endParaRPr sz="1200">
              <a:solidFill>
                <a:schemeClr val="dk1"/>
              </a:solidFill>
              <a:latin typeface="Poppins"/>
              <a:ea typeface="Poppins"/>
              <a:cs typeface="Poppins"/>
              <a:sym typeface="Poppins"/>
            </a:endParaRPr>
          </a:p>
        </p:txBody>
      </p:sp>
      <p:pic>
        <p:nvPicPr>
          <p:cNvPr id="107" name="Google Shape;107;p19"/>
          <p:cNvPicPr preferRelativeResize="0"/>
          <p:nvPr/>
        </p:nvPicPr>
        <p:blipFill>
          <a:blip r:embed="rId4">
            <a:alphaModFix/>
          </a:blip>
          <a:stretch>
            <a:fillRect/>
          </a:stretch>
        </p:blipFill>
        <p:spPr>
          <a:xfrm>
            <a:off x="204425" y="4610975"/>
            <a:ext cx="401850" cy="401850"/>
          </a:xfrm>
          <a:prstGeom prst="rect">
            <a:avLst/>
          </a:prstGeom>
          <a:noFill/>
          <a:ln>
            <a:noFill/>
          </a:ln>
        </p:spPr>
      </p:pic>
      <p:sp>
        <p:nvSpPr>
          <p:cNvPr id="108" name="Google Shape;108;p19"/>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2"/>
          <p:cNvSpPr txBox="1"/>
          <p:nvPr/>
        </p:nvSpPr>
        <p:spPr>
          <a:xfrm>
            <a:off x="463650" y="2081000"/>
            <a:ext cx="82167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400">
                <a:latin typeface="Poppins"/>
                <a:ea typeface="Poppins"/>
                <a:cs typeface="Poppins"/>
                <a:sym typeface="Poppins"/>
              </a:rPr>
              <a:t>¿Que pasa si algo falla?</a:t>
            </a:r>
            <a:endParaRPr sz="2300">
              <a:solidFill>
                <a:schemeClr val="dk1"/>
              </a:solidFill>
              <a:latin typeface="Poppins"/>
              <a:ea typeface="Poppins"/>
              <a:cs typeface="Poppins"/>
              <a:sym typeface="Poppins"/>
            </a:endParaRPr>
          </a:p>
        </p:txBody>
      </p:sp>
      <p:sp>
        <p:nvSpPr>
          <p:cNvPr id="934" name="Google Shape;934;p82"/>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935" name="Google Shape;935;p82"/>
          <p:cNvPicPr preferRelativeResize="0"/>
          <p:nvPr/>
        </p:nvPicPr>
        <p:blipFill>
          <a:blip r:embed="rId3">
            <a:alphaModFix/>
          </a:blip>
          <a:stretch>
            <a:fillRect/>
          </a:stretch>
        </p:blipFill>
        <p:spPr>
          <a:xfrm>
            <a:off x="204425" y="4610975"/>
            <a:ext cx="401850" cy="401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83"/>
          <p:cNvSpPr txBox="1"/>
          <p:nvPr/>
        </p:nvSpPr>
        <p:spPr>
          <a:xfrm>
            <a:off x="204425" y="411125"/>
            <a:ext cx="3516000" cy="5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400">
                <a:latin typeface="Poppins"/>
                <a:ea typeface="Poppins"/>
                <a:cs typeface="Poppins"/>
                <a:sym typeface="Poppins"/>
              </a:rPr>
              <a:t>¿Y si una tarea falla?</a:t>
            </a:r>
            <a:endParaRPr sz="2400">
              <a:solidFill>
                <a:schemeClr val="dk1"/>
              </a:solidFill>
              <a:latin typeface="Poppins"/>
              <a:ea typeface="Poppins"/>
              <a:cs typeface="Poppins"/>
              <a:sym typeface="Poppins"/>
            </a:endParaRPr>
          </a:p>
        </p:txBody>
      </p:sp>
      <p:pic>
        <p:nvPicPr>
          <p:cNvPr id="941" name="Google Shape;941;p83"/>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942" name="Google Shape;942;p83"/>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943" name="Google Shape;943;p83"/>
          <p:cNvPicPr preferRelativeResize="0"/>
          <p:nvPr/>
        </p:nvPicPr>
        <p:blipFill>
          <a:blip r:embed="rId4">
            <a:alphaModFix/>
          </a:blip>
          <a:stretch>
            <a:fillRect/>
          </a:stretch>
        </p:blipFill>
        <p:spPr>
          <a:xfrm>
            <a:off x="3720400" y="485150"/>
            <a:ext cx="5238499" cy="3174119"/>
          </a:xfrm>
          <a:prstGeom prst="rect">
            <a:avLst/>
          </a:prstGeom>
          <a:noFill/>
          <a:ln>
            <a:noFill/>
          </a:ln>
        </p:spPr>
      </p:pic>
      <p:sp>
        <p:nvSpPr>
          <p:cNvPr id="944" name="Google Shape;944;p83"/>
          <p:cNvSpPr txBox="1"/>
          <p:nvPr/>
        </p:nvSpPr>
        <p:spPr>
          <a:xfrm>
            <a:off x="204425" y="1218025"/>
            <a:ext cx="4411800" cy="32688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b="1" lang="es" sz="800">
                <a:solidFill>
                  <a:schemeClr val="accent1"/>
                </a:solidFill>
                <a:highlight>
                  <a:srgbClr val="FFFFFF"/>
                </a:highlight>
                <a:latin typeface="Poppins"/>
                <a:ea typeface="Poppins"/>
                <a:cs typeface="Poppins"/>
                <a:sym typeface="Poppins"/>
              </a:rPr>
              <a:t>none:</a:t>
            </a:r>
            <a:r>
              <a:rPr lang="es" sz="800">
                <a:solidFill>
                  <a:srgbClr val="707070"/>
                </a:solidFill>
                <a:highlight>
                  <a:srgbClr val="FFFFFF"/>
                </a:highlight>
                <a:latin typeface="Poppins"/>
                <a:ea typeface="Poppins"/>
                <a:cs typeface="Poppins"/>
                <a:sym typeface="Poppins"/>
              </a:rPr>
              <a:t> La tarea aún no se ha puesto en cola para su ejecución (sus dependencias aún no se cumplen)</a:t>
            </a:r>
            <a:endParaRPr sz="800">
              <a:solidFill>
                <a:srgbClr val="707070"/>
              </a:solidFill>
              <a:highlight>
                <a:srgbClr val="FFFFFF"/>
              </a:highlight>
              <a:latin typeface="Poppins"/>
              <a:ea typeface="Poppins"/>
              <a:cs typeface="Poppins"/>
              <a:sym typeface="Poppins"/>
            </a:endParaRPr>
          </a:p>
          <a:p>
            <a:pPr indent="0" lvl="0" marL="0" rtl="0" algn="l">
              <a:lnSpc>
                <a:spcPct val="70000"/>
              </a:lnSpc>
              <a:spcBef>
                <a:spcPts val="1200"/>
              </a:spcBef>
              <a:spcAft>
                <a:spcPts val="0"/>
              </a:spcAft>
              <a:buNone/>
            </a:pPr>
            <a:r>
              <a:rPr b="1" lang="es" sz="800">
                <a:solidFill>
                  <a:schemeClr val="accent1"/>
                </a:solidFill>
                <a:highlight>
                  <a:srgbClr val="FFFFFF"/>
                </a:highlight>
                <a:latin typeface="Poppins"/>
                <a:ea typeface="Poppins"/>
                <a:cs typeface="Poppins"/>
                <a:sym typeface="Poppins"/>
              </a:rPr>
              <a:t>scheduled:</a:t>
            </a:r>
            <a:r>
              <a:rPr lang="es" sz="800">
                <a:solidFill>
                  <a:srgbClr val="707070"/>
                </a:solidFill>
                <a:highlight>
                  <a:srgbClr val="FFFFFF"/>
                </a:highlight>
                <a:latin typeface="Poppins"/>
                <a:ea typeface="Poppins"/>
                <a:cs typeface="Poppins"/>
                <a:sym typeface="Poppins"/>
              </a:rPr>
              <a:t> El programador ha determinado que se cumplen las dependencias de la tarea y debe ejecutarse.</a:t>
            </a:r>
            <a:endParaRPr sz="800">
              <a:solidFill>
                <a:srgbClr val="707070"/>
              </a:solidFill>
              <a:highlight>
                <a:srgbClr val="FFFFFF"/>
              </a:highlight>
              <a:latin typeface="Poppins"/>
              <a:ea typeface="Poppins"/>
              <a:cs typeface="Poppins"/>
              <a:sym typeface="Poppins"/>
            </a:endParaRPr>
          </a:p>
          <a:p>
            <a:pPr indent="0" lvl="0" marL="0" rtl="0" algn="l">
              <a:lnSpc>
                <a:spcPct val="70000"/>
              </a:lnSpc>
              <a:spcBef>
                <a:spcPts val="1200"/>
              </a:spcBef>
              <a:spcAft>
                <a:spcPts val="0"/>
              </a:spcAft>
              <a:buNone/>
            </a:pPr>
            <a:r>
              <a:rPr b="1" lang="es" sz="800">
                <a:solidFill>
                  <a:schemeClr val="accent1"/>
                </a:solidFill>
                <a:highlight>
                  <a:srgbClr val="FFFFFF"/>
                </a:highlight>
                <a:latin typeface="Poppins"/>
                <a:ea typeface="Poppins"/>
                <a:cs typeface="Poppins"/>
                <a:sym typeface="Poppins"/>
              </a:rPr>
              <a:t>queued:</a:t>
            </a:r>
            <a:r>
              <a:rPr lang="es" sz="800">
                <a:solidFill>
                  <a:srgbClr val="707070"/>
                </a:solidFill>
                <a:highlight>
                  <a:srgbClr val="FFFFFF"/>
                </a:highlight>
                <a:latin typeface="Poppins"/>
                <a:ea typeface="Poppins"/>
                <a:cs typeface="Poppins"/>
                <a:sym typeface="Poppins"/>
              </a:rPr>
              <a:t> La tarea se ha asignado a un ejecutor y está esperando a un trabajador.</a:t>
            </a:r>
            <a:endParaRPr sz="800">
              <a:solidFill>
                <a:srgbClr val="707070"/>
              </a:solidFill>
              <a:highlight>
                <a:srgbClr val="FFFFFF"/>
              </a:highlight>
              <a:latin typeface="Poppins"/>
              <a:ea typeface="Poppins"/>
              <a:cs typeface="Poppins"/>
              <a:sym typeface="Poppins"/>
            </a:endParaRPr>
          </a:p>
          <a:p>
            <a:pPr indent="0" lvl="0" marL="0" rtl="0" algn="l">
              <a:lnSpc>
                <a:spcPct val="70000"/>
              </a:lnSpc>
              <a:spcBef>
                <a:spcPts val="1200"/>
              </a:spcBef>
              <a:spcAft>
                <a:spcPts val="0"/>
              </a:spcAft>
              <a:buNone/>
            </a:pPr>
            <a:r>
              <a:rPr b="1" lang="es" sz="800">
                <a:solidFill>
                  <a:schemeClr val="accent1"/>
                </a:solidFill>
                <a:highlight>
                  <a:srgbClr val="FFFFFF"/>
                </a:highlight>
                <a:latin typeface="Poppins"/>
                <a:ea typeface="Poppins"/>
                <a:cs typeface="Poppins"/>
                <a:sym typeface="Poppins"/>
              </a:rPr>
              <a:t>running</a:t>
            </a:r>
            <a:r>
              <a:rPr lang="es" sz="800">
                <a:solidFill>
                  <a:srgbClr val="707070"/>
                </a:solidFill>
                <a:highlight>
                  <a:srgbClr val="FFFFFF"/>
                </a:highlight>
                <a:latin typeface="Poppins"/>
                <a:ea typeface="Poppins"/>
                <a:cs typeface="Poppins"/>
                <a:sym typeface="Poppins"/>
              </a:rPr>
              <a:t>: La tarea se está ejecutando en un trabajador (o en un ejecutor local/síncrono).</a:t>
            </a:r>
            <a:endParaRPr sz="800">
              <a:solidFill>
                <a:srgbClr val="707070"/>
              </a:solidFill>
              <a:highlight>
                <a:srgbClr val="FFFFFF"/>
              </a:highlight>
              <a:latin typeface="Poppins"/>
              <a:ea typeface="Poppins"/>
              <a:cs typeface="Poppins"/>
              <a:sym typeface="Poppins"/>
            </a:endParaRPr>
          </a:p>
          <a:p>
            <a:pPr indent="0" lvl="0" marL="0" rtl="0" algn="l">
              <a:lnSpc>
                <a:spcPct val="70000"/>
              </a:lnSpc>
              <a:spcBef>
                <a:spcPts val="1200"/>
              </a:spcBef>
              <a:spcAft>
                <a:spcPts val="0"/>
              </a:spcAft>
              <a:buNone/>
            </a:pPr>
            <a:r>
              <a:rPr b="1" lang="es" sz="800">
                <a:solidFill>
                  <a:schemeClr val="accent1"/>
                </a:solidFill>
                <a:highlight>
                  <a:srgbClr val="FFFFFF"/>
                </a:highlight>
                <a:latin typeface="Poppins"/>
                <a:ea typeface="Poppins"/>
                <a:cs typeface="Poppins"/>
                <a:sym typeface="Poppins"/>
              </a:rPr>
              <a:t>success:</a:t>
            </a:r>
            <a:r>
              <a:rPr lang="es" sz="800">
                <a:solidFill>
                  <a:srgbClr val="707070"/>
                </a:solidFill>
                <a:highlight>
                  <a:srgbClr val="FFFFFF"/>
                </a:highlight>
                <a:latin typeface="Poppins"/>
                <a:ea typeface="Poppins"/>
                <a:cs typeface="Poppins"/>
                <a:sym typeface="Poppins"/>
              </a:rPr>
              <a:t> La tarea terminó de ejecutarse sin errores.</a:t>
            </a:r>
            <a:endParaRPr sz="800">
              <a:solidFill>
                <a:srgbClr val="707070"/>
              </a:solidFill>
              <a:highlight>
                <a:srgbClr val="FFFFFF"/>
              </a:highlight>
              <a:latin typeface="Poppins"/>
              <a:ea typeface="Poppins"/>
              <a:cs typeface="Poppins"/>
              <a:sym typeface="Poppins"/>
            </a:endParaRPr>
          </a:p>
          <a:p>
            <a:pPr indent="0" lvl="0" marL="0" rtl="0" algn="l">
              <a:lnSpc>
                <a:spcPct val="70000"/>
              </a:lnSpc>
              <a:spcBef>
                <a:spcPts val="1200"/>
              </a:spcBef>
              <a:spcAft>
                <a:spcPts val="0"/>
              </a:spcAft>
              <a:buNone/>
            </a:pPr>
            <a:r>
              <a:rPr b="1" lang="es" sz="800">
                <a:solidFill>
                  <a:schemeClr val="accent1"/>
                </a:solidFill>
                <a:highlight>
                  <a:srgbClr val="FFFFFF"/>
                </a:highlight>
                <a:latin typeface="Poppins"/>
                <a:ea typeface="Poppins"/>
                <a:cs typeface="Poppins"/>
                <a:sym typeface="Poppins"/>
              </a:rPr>
              <a:t>restarting:</a:t>
            </a:r>
            <a:r>
              <a:rPr lang="es" sz="800">
                <a:solidFill>
                  <a:srgbClr val="707070"/>
                </a:solidFill>
                <a:highlight>
                  <a:srgbClr val="FFFFFF"/>
                </a:highlight>
                <a:latin typeface="Poppins"/>
                <a:ea typeface="Poppins"/>
                <a:cs typeface="Poppins"/>
                <a:sym typeface="Poppins"/>
              </a:rPr>
              <a:t> Se solicitó externamente que la tarea se reiniciara mientras se estaba ejecutando.</a:t>
            </a:r>
            <a:endParaRPr sz="800">
              <a:solidFill>
                <a:srgbClr val="707070"/>
              </a:solidFill>
              <a:highlight>
                <a:srgbClr val="FFFFFF"/>
              </a:highlight>
              <a:latin typeface="Poppins"/>
              <a:ea typeface="Poppins"/>
              <a:cs typeface="Poppins"/>
              <a:sym typeface="Poppins"/>
            </a:endParaRPr>
          </a:p>
          <a:p>
            <a:pPr indent="0" lvl="0" marL="0" rtl="0" algn="l">
              <a:lnSpc>
                <a:spcPct val="70000"/>
              </a:lnSpc>
              <a:spcBef>
                <a:spcPts val="1200"/>
              </a:spcBef>
              <a:spcAft>
                <a:spcPts val="0"/>
              </a:spcAft>
              <a:buNone/>
            </a:pPr>
            <a:r>
              <a:rPr b="1" lang="es" sz="800">
                <a:solidFill>
                  <a:schemeClr val="accent1"/>
                </a:solidFill>
                <a:highlight>
                  <a:srgbClr val="FFFFFF"/>
                </a:highlight>
                <a:latin typeface="Poppins"/>
                <a:ea typeface="Poppins"/>
                <a:cs typeface="Poppins"/>
                <a:sym typeface="Poppins"/>
              </a:rPr>
              <a:t>failed: </a:t>
            </a:r>
            <a:r>
              <a:rPr lang="es" sz="800">
                <a:solidFill>
                  <a:srgbClr val="707070"/>
                </a:solidFill>
                <a:highlight>
                  <a:srgbClr val="FFFFFF"/>
                </a:highlight>
                <a:latin typeface="Poppins"/>
                <a:ea typeface="Poppins"/>
                <a:cs typeface="Poppins"/>
                <a:sym typeface="Poppins"/>
              </a:rPr>
              <a:t>La tarea tuvo un error durante la ejecución y no pudo ejecutarse.</a:t>
            </a:r>
            <a:endParaRPr sz="800">
              <a:solidFill>
                <a:srgbClr val="707070"/>
              </a:solidFill>
              <a:highlight>
                <a:srgbClr val="FFFFFF"/>
              </a:highlight>
              <a:latin typeface="Poppins"/>
              <a:ea typeface="Poppins"/>
              <a:cs typeface="Poppins"/>
              <a:sym typeface="Poppins"/>
            </a:endParaRPr>
          </a:p>
          <a:p>
            <a:pPr indent="0" lvl="0" marL="0" rtl="0" algn="l">
              <a:lnSpc>
                <a:spcPct val="70000"/>
              </a:lnSpc>
              <a:spcBef>
                <a:spcPts val="1200"/>
              </a:spcBef>
              <a:spcAft>
                <a:spcPts val="0"/>
              </a:spcAft>
              <a:buNone/>
            </a:pPr>
            <a:r>
              <a:rPr b="1" lang="es" sz="800">
                <a:solidFill>
                  <a:schemeClr val="accent1"/>
                </a:solidFill>
                <a:highlight>
                  <a:srgbClr val="FFFFFF"/>
                </a:highlight>
                <a:latin typeface="Poppins"/>
                <a:ea typeface="Poppins"/>
                <a:cs typeface="Poppins"/>
                <a:sym typeface="Poppins"/>
              </a:rPr>
              <a:t>skipped:</a:t>
            </a:r>
            <a:r>
              <a:rPr lang="es" sz="800">
                <a:solidFill>
                  <a:srgbClr val="707070"/>
                </a:solidFill>
                <a:highlight>
                  <a:srgbClr val="FFFFFF"/>
                </a:highlight>
                <a:latin typeface="Poppins"/>
                <a:ea typeface="Poppins"/>
                <a:cs typeface="Poppins"/>
                <a:sym typeface="Poppins"/>
              </a:rPr>
              <a:t> La tarea se omitió debido a ramificaciones, LatestOnly o similar.</a:t>
            </a:r>
            <a:endParaRPr sz="800">
              <a:solidFill>
                <a:srgbClr val="707070"/>
              </a:solidFill>
              <a:highlight>
                <a:srgbClr val="FFFFFF"/>
              </a:highlight>
              <a:latin typeface="Poppins"/>
              <a:ea typeface="Poppins"/>
              <a:cs typeface="Poppins"/>
              <a:sym typeface="Poppins"/>
            </a:endParaRPr>
          </a:p>
          <a:p>
            <a:pPr indent="0" lvl="0" marL="0" rtl="0" algn="l">
              <a:lnSpc>
                <a:spcPct val="70000"/>
              </a:lnSpc>
              <a:spcBef>
                <a:spcPts val="1200"/>
              </a:spcBef>
              <a:spcAft>
                <a:spcPts val="0"/>
              </a:spcAft>
              <a:buNone/>
            </a:pPr>
            <a:r>
              <a:rPr b="1" lang="es" sz="800">
                <a:solidFill>
                  <a:schemeClr val="accent1"/>
                </a:solidFill>
                <a:highlight>
                  <a:srgbClr val="FFFFFF"/>
                </a:highlight>
                <a:latin typeface="Poppins"/>
                <a:ea typeface="Poppins"/>
                <a:cs typeface="Poppins"/>
                <a:sym typeface="Poppins"/>
              </a:rPr>
              <a:t>upstream_failed</a:t>
            </a:r>
            <a:r>
              <a:rPr lang="es" sz="800">
                <a:solidFill>
                  <a:srgbClr val="707070"/>
                </a:solidFill>
                <a:highlight>
                  <a:srgbClr val="FFFFFF"/>
                </a:highlight>
                <a:latin typeface="Poppins"/>
                <a:ea typeface="Poppins"/>
                <a:cs typeface="Poppins"/>
                <a:sym typeface="Poppins"/>
              </a:rPr>
              <a:t>:  Una tarea anterior falló y el </a:t>
            </a:r>
            <a:r>
              <a:rPr lang="es" sz="800">
                <a:solidFill>
                  <a:srgbClr val="3176D9"/>
                </a:solidFill>
                <a:highlight>
                  <a:srgbClr val="FFFFFF"/>
                </a:highlight>
                <a:uFill>
                  <a:noFill/>
                </a:uFill>
                <a:latin typeface="Poppins"/>
                <a:ea typeface="Poppins"/>
                <a:cs typeface="Poppins"/>
                <a:sym typeface="Poppins"/>
                <a:hlinkClick r:id="rId5">
                  <a:extLst>
                    <a:ext uri="{A12FA001-AC4F-418D-AE19-62706E023703}">
                      <ahyp:hlinkClr val="tx"/>
                    </a:ext>
                  </a:extLst>
                </a:hlinkClick>
              </a:rPr>
              <a:t>Trigger Rule</a:t>
            </a:r>
            <a:r>
              <a:rPr lang="es" sz="800">
                <a:solidFill>
                  <a:srgbClr val="707070"/>
                </a:solidFill>
                <a:highlight>
                  <a:srgbClr val="FFFFFF"/>
                </a:highlight>
                <a:latin typeface="Poppins"/>
                <a:ea typeface="Poppins"/>
                <a:cs typeface="Poppins"/>
                <a:sym typeface="Poppins"/>
              </a:rPr>
              <a:t> dice que la necesitábamos.</a:t>
            </a:r>
            <a:endParaRPr sz="800">
              <a:solidFill>
                <a:srgbClr val="707070"/>
              </a:solidFill>
              <a:highlight>
                <a:srgbClr val="FFFFFF"/>
              </a:highlight>
              <a:latin typeface="Poppins"/>
              <a:ea typeface="Poppins"/>
              <a:cs typeface="Poppins"/>
              <a:sym typeface="Poppins"/>
            </a:endParaRPr>
          </a:p>
          <a:p>
            <a:pPr indent="0" lvl="0" marL="0" rtl="0" algn="l">
              <a:lnSpc>
                <a:spcPct val="70000"/>
              </a:lnSpc>
              <a:spcBef>
                <a:spcPts val="1200"/>
              </a:spcBef>
              <a:spcAft>
                <a:spcPts val="0"/>
              </a:spcAft>
              <a:buNone/>
            </a:pPr>
            <a:r>
              <a:rPr b="1" lang="es" sz="800">
                <a:solidFill>
                  <a:schemeClr val="accent1"/>
                </a:solidFill>
                <a:highlight>
                  <a:srgbClr val="FFFFFF"/>
                </a:highlight>
                <a:latin typeface="Poppins"/>
                <a:ea typeface="Poppins"/>
                <a:cs typeface="Poppins"/>
                <a:sym typeface="Poppins"/>
              </a:rPr>
              <a:t>up_for_retry:</a:t>
            </a:r>
            <a:r>
              <a:rPr lang="es" sz="800">
                <a:solidFill>
                  <a:srgbClr val="707070"/>
                </a:solidFill>
                <a:highlight>
                  <a:srgbClr val="FFFFFF"/>
                </a:highlight>
                <a:latin typeface="Poppins"/>
                <a:ea typeface="Poppins"/>
                <a:cs typeface="Poppins"/>
                <a:sym typeface="Poppins"/>
              </a:rPr>
              <a:t> La tarea falló, pero le quedan intentos de reintento y se volverá a programar. </a:t>
            </a:r>
            <a:endParaRPr sz="800">
              <a:solidFill>
                <a:srgbClr val="707070"/>
              </a:solidFill>
              <a:highlight>
                <a:srgbClr val="FFFFFF"/>
              </a:highlight>
              <a:latin typeface="Poppins"/>
              <a:ea typeface="Poppins"/>
              <a:cs typeface="Poppins"/>
              <a:sym typeface="Poppins"/>
            </a:endParaRPr>
          </a:p>
          <a:p>
            <a:pPr indent="0" lvl="0" marL="0" rtl="0" algn="l">
              <a:lnSpc>
                <a:spcPct val="70000"/>
              </a:lnSpc>
              <a:spcBef>
                <a:spcPts val="1200"/>
              </a:spcBef>
              <a:spcAft>
                <a:spcPts val="0"/>
              </a:spcAft>
              <a:buNone/>
            </a:pPr>
            <a:r>
              <a:rPr b="1" lang="es" sz="800">
                <a:solidFill>
                  <a:schemeClr val="accent1"/>
                </a:solidFill>
                <a:highlight>
                  <a:srgbClr val="FFFFFF"/>
                </a:highlight>
                <a:latin typeface="Poppins"/>
                <a:ea typeface="Poppins"/>
                <a:cs typeface="Poppins"/>
                <a:sym typeface="Poppins"/>
              </a:rPr>
              <a:t>up_for_reschedule:</a:t>
            </a:r>
            <a:r>
              <a:rPr lang="es" sz="800">
                <a:solidFill>
                  <a:srgbClr val="707070"/>
                </a:solidFill>
                <a:highlight>
                  <a:srgbClr val="FFFFFF"/>
                </a:highlight>
                <a:latin typeface="Poppins"/>
                <a:ea typeface="Poppins"/>
                <a:cs typeface="Poppins"/>
                <a:sym typeface="Poppins"/>
              </a:rPr>
              <a:t>  La tarea es un </a:t>
            </a:r>
            <a:r>
              <a:rPr lang="es" sz="800">
                <a:solidFill>
                  <a:schemeClr val="accent1"/>
                </a:solidFill>
                <a:highlight>
                  <a:srgbClr val="FFFFFF"/>
                </a:highlight>
                <a:latin typeface="Poppins"/>
                <a:ea typeface="Poppins"/>
                <a:cs typeface="Poppins"/>
                <a:sym typeface="Poppins"/>
              </a:rPr>
              <a:t>Sensor </a:t>
            </a:r>
            <a:r>
              <a:rPr lang="es" sz="800">
                <a:solidFill>
                  <a:srgbClr val="707070"/>
                </a:solidFill>
                <a:highlight>
                  <a:srgbClr val="FFFFFF"/>
                </a:highlight>
                <a:latin typeface="Poppins"/>
                <a:ea typeface="Poppins"/>
                <a:cs typeface="Poppins"/>
                <a:sym typeface="Poppins"/>
              </a:rPr>
              <a:t>que está en modo </a:t>
            </a:r>
            <a:r>
              <a:rPr lang="es" sz="800">
                <a:solidFill>
                  <a:srgbClr val="E74C3C"/>
                </a:solidFill>
                <a:highlight>
                  <a:srgbClr val="FFFFFF"/>
                </a:highlight>
                <a:latin typeface="Poppins"/>
                <a:ea typeface="Poppins"/>
                <a:cs typeface="Poppins"/>
                <a:sym typeface="Poppins"/>
              </a:rPr>
              <a:t>eschedule</a:t>
            </a:r>
            <a:r>
              <a:rPr lang="es" sz="800">
                <a:solidFill>
                  <a:srgbClr val="707070"/>
                </a:solidFill>
                <a:highlight>
                  <a:srgbClr val="FFFFFF"/>
                </a:highlight>
                <a:latin typeface="Poppins"/>
                <a:ea typeface="Poppins"/>
                <a:cs typeface="Poppins"/>
                <a:sym typeface="Poppins"/>
              </a:rPr>
              <a:t>.</a:t>
            </a:r>
            <a:endParaRPr sz="800">
              <a:solidFill>
                <a:srgbClr val="707070"/>
              </a:solidFill>
              <a:highlight>
                <a:srgbClr val="FFFFFF"/>
              </a:highlight>
              <a:latin typeface="Poppins"/>
              <a:ea typeface="Poppins"/>
              <a:cs typeface="Poppins"/>
              <a:sym typeface="Poppins"/>
            </a:endParaRPr>
          </a:p>
          <a:p>
            <a:pPr indent="0" lvl="0" marL="0" rtl="0" algn="l">
              <a:spcBef>
                <a:spcPts val="1200"/>
              </a:spcBef>
              <a:spcAft>
                <a:spcPts val="0"/>
              </a:spcAft>
              <a:buNone/>
            </a:pPr>
            <a:r>
              <a:t/>
            </a:r>
            <a:endParaRPr>
              <a:solidFill>
                <a:schemeClr val="dk2"/>
              </a:solidFill>
              <a:latin typeface="Poppins"/>
              <a:ea typeface="Poppins"/>
              <a:cs typeface="Poppins"/>
              <a:sym typeface="Poppi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84"/>
          <p:cNvSpPr txBox="1"/>
          <p:nvPr>
            <p:ph type="title"/>
          </p:nvPr>
        </p:nvSpPr>
        <p:spPr>
          <a:xfrm>
            <a:off x="283163" y="243775"/>
            <a:ext cx="4325100" cy="4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s"/>
              <a:t>Trigger Rules</a:t>
            </a:r>
            <a:endParaRPr b="1"/>
          </a:p>
        </p:txBody>
      </p:sp>
      <p:sp>
        <p:nvSpPr>
          <p:cNvPr id="950" name="Google Shape;950;p84"/>
          <p:cNvSpPr txBox="1"/>
          <p:nvPr>
            <p:ph idx="1" type="body"/>
          </p:nvPr>
        </p:nvSpPr>
        <p:spPr>
          <a:xfrm>
            <a:off x="5827825" y="802650"/>
            <a:ext cx="2190900" cy="13554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b="1" lang="es" sz="1000"/>
              <a:t>All Success (default)</a:t>
            </a:r>
            <a:endParaRPr sz="1000"/>
          </a:p>
          <a:p>
            <a:pPr indent="-292100" lvl="0" marL="457200" rtl="0" algn="l">
              <a:spcBef>
                <a:spcPts val="0"/>
              </a:spcBef>
              <a:spcAft>
                <a:spcPts val="0"/>
              </a:spcAft>
              <a:buSzPts val="1000"/>
              <a:buChar char="●"/>
            </a:pPr>
            <a:r>
              <a:rPr b="1" lang="es" sz="1000"/>
              <a:t>All Failed</a:t>
            </a:r>
            <a:endParaRPr sz="1000"/>
          </a:p>
          <a:p>
            <a:pPr indent="-292100" lvl="0" marL="457200" rtl="0" algn="l">
              <a:spcBef>
                <a:spcPts val="0"/>
              </a:spcBef>
              <a:spcAft>
                <a:spcPts val="0"/>
              </a:spcAft>
              <a:buSzPts val="1000"/>
              <a:buChar char="●"/>
            </a:pPr>
            <a:r>
              <a:rPr b="1" lang="es" sz="1000"/>
              <a:t>All Done</a:t>
            </a:r>
            <a:endParaRPr sz="1000"/>
          </a:p>
          <a:p>
            <a:pPr indent="-292100" lvl="0" marL="457200" rtl="0" algn="l">
              <a:spcBef>
                <a:spcPts val="0"/>
              </a:spcBef>
              <a:spcAft>
                <a:spcPts val="0"/>
              </a:spcAft>
              <a:buSzPts val="1000"/>
              <a:buChar char="●"/>
            </a:pPr>
            <a:r>
              <a:rPr b="1" lang="es" sz="1000"/>
              <a:t>One Success</a:t>
            </a:r>
            <a:endParaRPr sz="1000"/>
          </a:p>
          <a:p>
            <a:pPr indent="-292100" lvl="0" marL="457200" rtl="0" algn="l">
              <a:spcBef>
                <a:spcPts val="0"/>
              </a:spcBef>
              <a:spcAft>
                <a:spcPts val="0"/>
              </a:spcAft>
              <a:buSzPts val="1000"/>
              <a:buChar char="●"/>
            </a:pPr>
            <a:r>
              <a:rPr b="1" lang="es" sz="1000"/>
              <a:t>One Failed</a:t>
            </a:r>
            <a:endParaRPr sz="1000"/>
          </a:p>
        </p:txBody>
      </p:sp>
      <p:sp>
        <p:nvSpPr>
          <p:cNvPr id="951" name="Google Shape;951;p84"/>
          <p:cNvSpPr/>
          <p:nvPr/>
        </p:nvSpPr>
        <p:spPr>
          <a:xfrm>
            <a:off x="480188" y="882725"/>
            <a:ext cx="4325100" cy="1275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chemeClr val="accent2"/>
                </a:solidFill>
                <a:latin typeface="Poppins"/>
                <a:ea typeface="Poppins"/>
                <a:cs typeface="Poppins"/>
                <a:sym typeface="Poppins"/>
              </a:rPr>
              <a:t>DAG</a:t>
            </a:r>
            <a:endParaRPr b="1">
              <a:solidFill>
                <a:schemeClr val="accent2"/>
              </a:solidFill>
              <a:latin typeface="Poppins"/>
              <a:ea typeface="Poppins"/>
              <a:cs typeface="Poppins"/>
              <a:sym typeface="Poppins"/>
            </a:endParaRPr>
          </a:p>
        </p:txBody>
      </p:sp>
      <p:sp>
        <p:nvSpPr>
          <p:cNvPr id="952" name="Google Shape;952;p84"/>
          <p:cNvSpPr/>
          <p:nvPr/>
        </p:nvSpPr>
        <p:spPr>
          <a:xfrm>
            <a:off x="655490" y="1318500"/>
            <a:ext cx="1140900" cy="720600"/>
          </a:xfrm>
          <a:prstGeom prst="roundRect">
            <a:avLst>
              <a:gd fmla="val 16667" name="adj"/>
            </a:avLst>
          </a:prstGeom>
          <a:solidFill>
            <a:schemeClr val="lt1"/>
          </a:solid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1000">
                <a:latin typeface="Poppins"/>
                <a:ea typeface="Poppins"/>
                <a:cs typeface="Poppins"/>
                <a:sym typeface="Poppins"/>
              </a:rPr>
              <a:t>Task</a:t>
            </a:r>
            <a:endParaRPr b="1" sz="600">
              <a:latin typeface="Poppins"/>
              <a:ea typeface="Poppins"/>
              <a:cs typeface="Poppins"/>
              <a:sym typeface="Poppins"/>
            </a:endParaRPr>
          </a:p>
        </p:txBody>
      </p:sp>
      <p:sp>
        <p:nvSpPr>
          <p:cNvPr id="953" name="Google Shape;953;p84"/>
          <p:cNvSpPr/>
          <p:nvPr/>
        </p:nvSpPr>
        <p:spPr>
          <a:xfrm>
            <a:off x="2072275" y="1318500"/>
            <a:ext cx="1140900" cy="720600"/>
          </a:xfrm>
          <a:prstGeom prst="roundRect">
            <a:avLst>
              <a:gd fmla="val 16667" name="adj"/>
            </a:avLst>
          </a:prstGeom>
          <a:solidFill>
            <a:schemeClr val="lt1"/>
          </a:solid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dk1"/>
                </a:solidFill>
                <a:latin typeface="Poppins"/>
                <a:ea typeface="Poppins"/>
                <a:cs typeface="Poppins"/>
                <a:sym typeface="Poppins"/>
              </a:rPr>
              <a:t>Task</a:t>
            </a:r>
            <a:endParaRPr>
              <a:latin typeface="Poppins"/>
              <a:ea typeface="Poppins"/>
              <a:cs typeface="Poppins"/>
              <a:sym typeface="Poppins"/>
            </a:endParaRPr>
          </a:p>
        </p:txBody>
      </p:sp>
      <p:sp>
        <p:nvSpPr>
          <p:cNvPr id="954" name="Google Shape;954;p84"/>
          <p:cNvSpPr/>
          <p:nvPr/>
        </p:nvSpPr>
        <p:spPr>
          <a:xfrm>
            <a:off x="3542693" y="1318500"/>
            <a:ext cx="1140900" cy="720600"/>
          </a:xfrm>
          <a:prstGeom prst="roundRect">
            <a:avLst>
              <a:gd fmla="val 16667" name="adj"/>
            </a:avLst>
          </a:prstGeom>
          <a:solidFill>
            <a:schemeClr val="lt1"/>
          </a:solidFill>
          <a:ln cap="flat" cmpd="sng" w="9525">
            <a:solidFill>
              <a:srgbClr val="E74C3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000">
                <a:solidFill>
                  <a:schemeClr val="dk1"/>
                </a:solidFill>
                <a:latin typeface="Poppins"/>
                <a:ea typeface="Poppins"/>
                <a:cs typeface="Poppins"/>
                <a:sym typeface="Poppins"/>
              </a:rPr>
              <a:t>Task</a:t>
            </a:r>
            <a:endParaRPr>
              <a:latin typeface="Poppins"/>
              <a:ea typeface="Poppins"/>
              <a:cs typeface="Poppins"/>
              <a:sym typeface="Poppins"/>
            </a:endParaRPr>
          </a:p>
        </p:txBody>
      </p:sp>
      <p:sp>
        <p:nvSpPr>
          <p:cNvPr id="955" name="Google Shape;955;p84"/>
          <p:cNvSpPr/>
          <p:nvPr/>
        </p:nvSpPr>
        <p:spPr>
          <a:xfrm>
            <a:off x="785644" y="1742696"/>
            <a:ext cx="880500" cy="231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chemeClr val="lt1"/>
                </a:solidFill>
                <a:latin typeface="Poppins"/>
                <a:ea typeface="Poppins"/>
                <a:cs typeface="Poppins"/>
                <a:sym typeface="Poppins"/>
              </a:rPr>
              <a:t>Operator</a:t>
            </a:r>
            <a:endParaRPr b="1" sz="800">
              <a:solidFill>
                <a:schemeClr val="lt1"/>
              </a:solidFill>
              <a:latin typeface="Poppins"/>
              <a:ea typeface="Poppins"/>
              <a:cs typeface="Poppins"/>
              <a:sym typeface="Poppins"/>
            </a:endParaRPr>
          </a:p>
        </p:txBody>
      </p:sp>
      <p:sp>
        <p:nvSpPr>
          <p:cNvPr id="956" name="Google Shape;956;p84"/>
          <p:cNvSpPr/>
          <p:nvPr/>
        </p:nvSpPr>
        <p:spPr>
          <a:xfrm>
            <a:off x="2229232" y="1742696"/>
            <a:ext cx="880500" cy="231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800">
                <a:solidFill>
                  <a:schemeClr val="lt1"/>
                </a:solidFill>
                <a:latin typeface="Poppins"/>
                <a:ea typeface="Poppins"/>
                <a:cs typeface="Poppins"/>
                <a:sym typeface="Poppins"/>
              </a:rPr>
              <a:t>Operator</a:t>
            </a:r>
            <a:endParaRPr>
              <a:latin typeface="Poppins"/>
              <a:ea typeface="Poppins"/>
              <a:cs typeface="Poppins"/>
              <a:sym typeface="Poppins"/>
            </a:endParaRPr>
          </a:p>
        </p:txBody>
      </p:sp>
      <p:sp>
        <p:nvSpPr>
          <p:cNvPr id="957" name="Google Shape;957;p84"/>
          <p:cNvSpPr/>
          <p:nvPr/>
        </p:nvSpPr>
        <p:spPr>
          <a:xfrm>
            <a:off x="3672859" y="1742696"/>
            <a:ext cx="880500" cy="231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800">
                <a:solidFill>
                  <a:schemeClr val="lt1"/>
                </a:solidFill>
                <a:latin typeface="Poppins"/>
                <a:ea typeface="Poppins"/>
                <a:cs typeface="Poppins"/>
                <a:sym typeface="Poppins"/>
              </a:rPr>
              <a:t>Operator</a:t>
            </a:r>
            <a:endParaRPr>
              <a:latin typeface="Poppins"/>
              <a:ea typeface="Poppins"/>
              <a:cs typeface="Poppins"/>
              <a:sym typeface="Poppins"/>
            </a:endParaRPr>
          </a:p>
        </p:txBody>
      </p:sp>
      <p:cxnSp>
        <p:nvCxnSpPr>
          <p:cNvPr id="958" name="Google Shape;958;p84"/>
          <p:cNvCxnSpPr>
            <a:stCxn id="952" idx="3"/>
            <a:endCxn id="953" idx="1"/>
          </p:cNvCxnSpPr>
          <p:nvPr/>
        </p:nvCxnSpPr>
        <p:spPr>
          <a:xfrm>
            <a:off x="1796390" y="1678800"/>
            <a:ext cx="276000" cy="0"/>
          </a:xfrm>
          <a:prstGeom prst="straightConnector1">
            <a:avLst/>
          </a:prstGeom>
          <a:noFill/>
          <a:ln cap="flat" cmpd="sng" w="19050">
            <a:solidFill>
              <a:schemeClr val="lt1"/>
            </a:solidFill>
            <a:prstDash val="solid"/>
            <a:round/>
            <a:headEnd len="med" w="med" type="none"/>
            <a:tailEnd len="med" w="med" type="triangle"/>
          </a:ln>
        </p:spPr>
      </p:cxnSp>
      <p:cxnSp>
        <p:nvCxnSpPr>
          <p:cNvPr id="959" name="Google Shape;959;p84"/>
          <p:cNvCxnSpPr>
            <a:stCxn id="953" idx="3"/>
            <a:endCxn id="954" idx="1"/>
          </p:cNvCxnSpPr>
          <p:nvPr/>
        </p:nvCxnSpPr>
        <p:spPr>
          <a:xfrm>
            <a:off x="3213175" y="1678800"/>
            <a:ext cx="329400" cy="0"/>
          </a:xfrm>
          <a:prstGeom prst="straightConnector1">
            <a:avLst/>
          </a:prstGeom>
          <a:noFill/>
          <a:ln cap="flat" cmpd="sng" w="19050">
            <a:solidFill>
              <a:schemeClr val="lt1"/>
            </a:solidFill>
            <a:prstDash val="solid"/>
            <a:round/>
            <a:headEnd len="med" w="med" type="none"/>
            <a:tailEnd len="med" w="med" type="triangle"/>
          </a:ln>
        </p:spPr>
      </p:cxnSp>
      <p:pic>
        <p:nvPicPr>
          <p:cNvPr id="960" name="Google Shape;960;p84"/>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961" name="Google Shape;961;p84"/>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cxnSp>
        <p:nvCxnSpPr>
          <p:cNvPr id="962" name="Google Shape;962;p84"/>
          <p:cNvCxnSpPr>
            <a:stCxn id="952" idx="3"/>
            <a:endCxn id="953" idx="1"/>
          </p:cNvCxnSpPr>
          <p:nvPr/>
        </p:nvCxnSpPr>
        <p:spPr>
          <a:xfrm>
            <a:off x="1796390" y="1678800"/>
            <a:ext cx="276000" cy="0"/>
          </a:xfrm>
          <a:prstGeom prst="straightConnector1">
            <a:avLst/>
          </a:prstGeom>
          <a:noFill/>
          <a:ln cap="flat" cmpd="sng" w="9525">
            <a:solidFill>
              <a:schemeClr val="dk2"/>
            </a:solidFill>
            <a:prstDash val="solid"/>
            <a:round/>
            <a:headEnd len="med" w="med" type="none"/>
            <a:tailEnd len="med" w="med" type="triangle"/>
          </a:ln>
        </p:spPr>
      </p:cxnSp>
      <p:cxnSp>
        <p:nvCxnSpPr>
          <p:cNvPr id="963" name="Google Shape;963;p84"/>
          <p:cNvCxnSpPr>
            <a:stCxn id="953" idx="3"/>
            <a:endCxn id="954" idx="1"/>
          </p:cNvCxnSpPr>
          <p:nvPr/>
        </p:nvCxnSpPr>
        <p:spPr>
          <a:xfrm>
            <a:off x="3213175" y="1678800"/>
            <a:ext cx="329400" cy="0"/>
          </a:xfrm>
          <a:prstGeom prst="straightConnector1">
            <a:avLst/>
          </a:prstGeom>
          <a:noFill/>
          <a:ln cap="flat" cmpd="sng" w="9525">
            <a:solidFill>
              <a:schemeClr val="dk2"/>
            </a:solidFill>
            <a:prstDash val="solid"/>
            <a:round/>
            <a:headEnd len="med" w="med" type="none"/>
            <a:tailEnd len="med" w="med" type="triangle"/>
          </a:ln>
        </p:spPr>
      </p:cxnSp>
      <p:cxnSp>
        <p:nvCxnSpPr>
          <p:cNvPr id="964" name="Google Shape;964;p84"/>
          <p:cNvCxnSpPr>
            <a:stCxn id="950" idx="2"/>
            <a:endCxn id="952" idx="2"/>
          </p:cNvCxnSpPr>
          <p:nvPr/>
        </p:nvCxnSpPr>
        <p:spPr>
          <a:xfrm flipH="1" rot="5400000">
            <a:off x="4015225" y="-750000"/>
            <a:ext cx="118800" cy="5697300"/>
          </a:xfrm>
          <a:prstGeom prst="bentConnector3">
            <a:avLst>
              <a:gd fmla="val -200442" name="adj1"/>
            </a:avLst>
          </a:prstGeom>
          <a:noFill/>
          <a:ln cap="flat" cmpd="sng" w="9525">
            <a:solidFill>
              <a:schemeClr val="dk2"/>
            </a:solidFill>
            <a:prstDash val="solid"/>
            <a:round/>
            <a:headEnd len="med" w="med" type="none"/>
            <a:tailEnd len="med" w="med" type="none"/>
          </a:ln>
        </p:spPr>
      </p:cxnSp>
      <p:cxnSp>
        <p:nvCxnSpPr>
          <p:cNvPr id="965" name="Google Shape;965;p84"/>
          <p:cNvCxnSpPr>
            <a:stCxn id="950" idx="2"/>
            <a:endCxn id="953" idx="2"/>
          </p:cNvCxnSpPr>
          <p:nvPr/>
        </p:nvCxnSpPr>
        <p:spPr>
          <a:xfrm flipH="1" rot="5400000">
            <a:off x="4723675" y="-41550"/>
            <a:ext cx="118800" cy="4280400"/>
          </a:xfrm>
          <a:prstGeom prst="bentConnector3">
            <a:avLst>
              <a:gd fmla="val -200442" name="adj1"/>
            </a:avLst>
          </a:prstGeom>
          <a:noFill/>
          <a:ln cap="flat" cmpd="sng" w="9525">
            <a:solidFill>
              <a:schemeClr val="dk2"/>
            </a:solidFill>
            <a:prstDash val="solid"/>
            <a:round/>
            <a:headEnd len="med" w="med" type="none"/>
            <a:tailEnd len="med" w="med" type="none"/>
          </a:ln>
        </p:spPr>
      </p:cxnSp>
      <p:cxnSp>
        <p:nvCxnSpPr>
          <p:cNvPr id="966" name="Google Shape;966;p84"/>
          <p:cNvCxnSpPr>
            <a:stCxn id="950" idx="2"/>
            <a:endCxn id="954" idx="2"/>
          </p:cNvCxnSpPr>
          <p:nvPr/>
        </p:nvCxnSpPr>
        <p:spPr>
          <a:xfrm flipH="1" rot="5400000">
            <a:off x="5458825" y="693600"/>
            <a:ext cx="118800" cy="2810100"/>
          </a:xfrm>
          <a:prstGeom prst="bentConnector3">
            <a:avLst>
              <a:gd fmla="val -200442" name="adj1"/>
            </a:avLst>
          </a:prstGeom>
          <a:noFill/>
          <a:ln cap="flat" cmpd="sng" w="9525">
            <a:solidFill>
              <a:schemeClr val="dk2"/>
            </a:solidFill>
            <a:prstDash val="solid"/>
            <a:round/>
            <a:headEnd len="med" w="med" type="none"/>
            <a:tailEnd len="med" w="med" type="none"/>
          </a:ln>
        </p:spPr>
      </p:cxnSp>
      <p:pic>
        <p:nvPicPr>
          <p:cNvPr id="967" name="Google Shape;967;p84"/>
          <p:cNvPicPr preferRelativeResize="0"/>
          <p:nvPr/>
        </p:nvPicPr>
        <p:blipFill>
          <a:blip r:embed="rId4">
            <a:alphaModFix/>
          </a:blip>
          <a:stretch>
            <a:fillRect/>
          </a:stretch>
        </p:blipFill>
        <p:spPr>
          <a:xfrm>
            <a:off x="152400" y="2548575"/>
            <a:ext cx="6954249" cy="190326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5"/>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86"/>
          <p:cNvSpPr txBox="1"/>
          <p:nvPr/>
        </p:nvSpPr>
        <p:spPr>
          <a:xfrm>
            <a:off x="463650" y="2081000"/>
            <a:ext cx="82167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400">
                <a:latin typeface="Poppins"/>
                <a:ea typeface="Poppins"/>
                <a:cs typeface="Poppins"/>
                <a:sym typeface="Poppins"/>
              </a:rPr>
              <a:t>Prácticas: Creación de DAGs con Python y Apache Airflow</a:t>
            </a:r>
            <a:endParaRPr sz="2300">
              <a:solidFill>
                <a:schemeClr val="dk1"/>
              </a:solidFill>
              <a:latin typeface="Poppins"/>
              <a:ea typeface="Poppins"/>
              <a:cs typeface="Poppins"/>
              <a:sym typeface="Poppins"/>
            </a:endParaRPr>
          </a:p>
        </p:txBody>
      </p:sp>
      <p:sp>
        <p:nvSpPr>
          <p:cNvPr id="978" name="Google Shape;978;p86"/>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979" name="Google Shape;979;p86"/>
          <p:cNvPicPr preferRelativeResize="0"/>
          <p:nvPr/>
        </p:nvPicPr>
        <p:blipFill>
          <a:blip r:embed="rId3">
            <a:alphaModFix/>
          </a:blip>
          <a:stretch>
            <a:fillRect/>
          </a:stretch>
        </p:blipFill>
        <p:spPr>
          <a:xfrm>
            <a:off x="204425" y="4610975"/>
            <a:ext cx="401850" cy="401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7"/>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88"/>
          <p:cNvSpPr/>
          <p:nvPr/>
        </p:nvSpPr>
        <p:spPr>
          <a:xfrm>
            <a:off x="5347200" y="9425"/>
            <a:ext cx="3796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990" name="Google Shape;990;p88"/>
          <p:cNvSpPr txBox="1"/>
          <p:nvPr>
            <p:ph idx="4294967295" type="title"/>
          </p:nvPr>
        </p:nvSpPr>
        <p:spPr>
          <a:xfrm>
            <a:off x="5535750" y="1207500"/>
            <a:ext cx="3419700" cy="18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Sistema de Recomendación de Películas</a:t>
            </a:r>
            <a:endParaRPr b="1" sz="3000">
              <a:solidFill>
                <a:srgbClr val="FFFFFF"/>
              </a:solidFill>
            </a:endParaRPr>
          </a:p>
        </p:txBody>
      </p:sp>
      <p:pic>
        <p:nvPicPr>
          <p:cNvPr id="991" name="Google Shape;991;p88"/>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992" name="Google Shape;992;p88"/>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993" name="Google Shape;993;p88"/>
          <p:cNvPicPr preferRelativeResize="0"/>
          <p:nvPr/>
        </p:nvPicPr>
        <p:blipFill>
          <a:blip r:embed="rId4">
            <a:alphaModFix/>
          </a:blip>
          <a:stretch>
            <a:fillRect/>
          </a:stretch>
        </p:blipFill>
        <p:spPr>
          <a:xfrm>
            <a:off x="161850" y="1079000"/>
            <a:ext cx="5042400" cy="223100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89"/>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90"/>
          <p:cNvSpPr/>
          <p:nvPr/>
        </p:nvSpPr>
        <p:spPr>
          <a:xfrm>
            <a:off x="5347200" y="9425"/>
            <a:ext cx="3796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004" name="Google Shape;1004;p90"/>
          <p:cNvSpPr txBox="1"/>
          <p:nvPr>
            <p:ph idx="4294967295" type="title"/>
          </p:nvPr>
        </p:nvSpPr>
        <p:spPr>
          <a:xfrm>
            <a:off x="5535750" y="1207500"/>
            <a:ext cx="3419700" cy="18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Análisis</a:t>
            </a:r>
            <a:r>
              <a:rPr b="1" lang="es" sz="3000">
                <a:solidFill>
                  <a:srgbClr val="FFFFFF"/>
                </a:solidFill>
              </a:rPr>
              <a:t> de Redes Sociales para una Marca de Moda</a:t>
            </a:r>
            <a:endParaRPr b="1" sz="3000">
              <a:solidFill>
                <a:srgbClr val="FFFFFF"/>
              </a:solidFill>
            </a:endParaRPr>
          </a:p>
        </p:txBody>
      </p:sp>
      <p:pic>
        <p:nvPicPr>
          <p:cNvPr id="1005" name="Google Shape;1005;p90"/>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006" name="Google Shape;1006;p90"/>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1007" name="Google Shape;1007;p90"/>
          <p:cNvPicPr preferRelativeResize="0"/>
          <p:nvPr/>
        </p:nvPicPr>
        <p:blipFill>
          <a:blip r:embed="rId4">
            <a:alphaModFix/>
          </a:blip>
          <a:stretch>
            <a:fillRect/>
          </a:stretch>
        </p:blipFill>
        <p:spPr>
          <a:xfrm>
            <a:off x="114575" y="1103500"/>
            <a:ext cx="5042401" cy="222468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1"/>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1797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s" sz="2540"/>
              <a:t>Datos y más datos = Procesos y más procesos</a:t>
            </a:r>
            <a:endParaRPr b="1" sz="2540"/>
          </a:p>
        </p:txBody>
      </p:sp>
      <p:pic>
        <p:nvPicPr>
          <p:cNvPr id="114" name="Google Shape;114;p20"/>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15" name="Google Shape;115;p20"/>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92"/>
          <p:cNvSpPr/>
          <p:nvPr/>
        </p:nvSpPr>
        <p:spPr>
          <a:xfrm>
            <a:off x="5347200" y="9425"/>
            <a:ext cx="3796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018" name="Google Shape;1018;p92"/>
          <p:cNvSpPr txBox="1"/>
          <p:nvPr>
            <p:ph idx="4294967295" type="title"/>
          </p:nvPr>
        </p:nvSpPr>
        <p:spPr>
          <a:xfrm>
            <a:off x="5535750" y="1207500"/>
            <a:ext cx="3419700" cy="18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Sistema de Seguimiento de Inventario para una Tienda en Línea</a:t>
            </a:r>
            <a:endParaRPr b="1" sz="3000">
              <a:solidFill>
                <a:srgbClr val="FFFFFF"/>
              </a:solidFill>
            </a:endParaRPr>
          </a:p>
        </p:txBody>
      </p:sp>
      <p:pic>
        <p:nvPicPr>
          <p:cNvPr id="1019" name="Google Shape;1019;p92"/>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020" name="Google Shape;1020;p92"/>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1021" name="Google Shape;1021;p92"/>
          <p:cNvPicPr preferRelativeResize="0"/>
          <p:nvPr/>
        </p:nvPicPr>
        <p:blipFill>
          <a:blip r:embed="rId4">
            <a:alphaModFix/>
          </a:blip>
          <a:stretch>
            <a:fillRect/>
          </a:stretch>
        </p:blipFill>
        <p:spPr>
          <a:xfrm>
            <a:off x="134725" y="1026913"/>
            <a:ext cx="5042403" cy="224518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93"/>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94"/>
          <p:cNvSpPr/>
          <p:nvPr/>
        </p:nvSpPr>
        <p:spPr>
          <a:xfrm>
            <a:off x="5347200" y="9425"/>
            <a:ext cx="3796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032" name="Google Shape;1032;p94"/>
          <p:cNvSpPr txBox="1"/>
          <p:nvPr>
            <p:ph idx="4294967295" type="title"/>
          </p:nvPr>
        </p:nvSpPr>
        <p:spPr>
          <a:xfrm>
            <a:off x="5535750" y="1207500"/>
            <a:ext cx="3419700" cy="18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rgbClr val="FFFFFF"/>
                </a:solidFill>
              </a:rPr>
              <a:t>Monitoreo de Sensores en una Planta de Manufactura</a:t>
            </a:r>
            <a:endParaRPr b="1" sz="3000">
              <a:solidFill>
                <a:srgbClr val="FFFFFF"/>
              </a:solidFill>
            </a:endParaRPr>
          </a:p>
        </p:txBody>
      </p:sp>
      <p:pic>
        <p:nvPicPr>
          <p:cNvPr id="1033" name="Google Shape;1033;p94"/>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034" name="Google Shape;1034;p94"/>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1035" name="Google Shape;1035;p94"/>
          <p:cNvPicPr preferRelativeResize="0"/>
          <p:nvPr/>
        </p:nvPicPr>
        <p:blipFill>
          <a:blip r:embed="rId4">
            <a:alphaModFix/>
          </a:blip>
          <a:stretch>
            <a:fillRect/>
          </a:stretch>
        </p:blipFill>
        <p:spPr>
          <a:xfrm>
            <a:off x="143575" y="841725"/>
            <a:ext cx="5042400" cy="280928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95"/>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96"/>
          <p:cNvSpPr txBox="1"/>
          <p:nvPr>
            <p:ph idx="4294967295" type="title"/>
          </p:nvPr>
        </p:nvSpPr>
        <p:spPr>
          <a:xfrm>
            <a:off x="441525" y="676975"/>
            <a:ext cx="4370700" cy="314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600">
                <a:solidFill>
                  <a:schemeClr val="accent1"/>
                </a:solidFill>
              </a:rPr>
              <a:t>Providers </a:t>
            </a:r>
            <a:r>
              <a:rPr b="1" lang="es" sz="3600"/>
              <a:t>para la ampliación de funcionalidades de Airflow</a:t>
            </a:r>
            <a:endParaRPr b="1" sz="3600"/>
          </a:p>
        </p:txBody>
      </p:sp>
      <p:pic>
        <p:nvPicPr>
          <p:cNvPr id="1046" name="Google Shape;1046;p96"/>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047" name="Google Shape;1047;p96"/>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1048" name="Google Shape;1048;p96"/>
          <p:cNvPicPr preferRelativeResize="0"/>
          <p:nvPr/>
        </p:nvPicPr>
        <p:blipFill>
          <a:blip r:embed="rId4">
            <a:alphaModFix/>
          </a:blip>
          <a:stretch>
            <a:fillRect/>
          </a:stretch>
        </p:blipFill>
        <p:spPr>
          <a:xfrm>
            <a:off x="4982150" y="348448"/>
            <a:ext cx="2032053" cy="1142999"/>
          </a:xfrm>
          <a:prstGeom prst="rect">
            <a:avLst/>
          </a:prstGeom>
          <a:noFill/>
          <a:ln>
            <a:noFill/>
          </a:ln>
        </p:spPr>
      </p:pic>
      <p:pic>
        <p:nvPicPr>
          <p:cNvPr id="1049" name="Google Shape;1049;p96"/>
          <p:cNvPicPr preferRelativeResize="0"/>
          <p:nvPr/>
        </p:nvPicPr>
        <p:blipFill>
          <a:blip r:embed="rId5">
            <a:alphaModFix/>
          </a:blip>
          <a:stretch>
            <a:fillRect/>
          </a:stretch>
        </p:blipFill>
        <p:spPr>
          <a:xfrm>
            <a:off x="6339901" y="1502667"/>
            <a:ext cx="2637949" cy="1017575"/>
          </a:xfrm>
          <a:prstGeom prst="rect">
            <a:avLst/>
          </a:prstGeom>
          <a:noFill/>
          <a:ln>
            <a:noFill/>
          </a:ln>
        </p:spPr>
      </p:pic>
      <p:pic>
        <p:nvPicPr>
          <p:cNvPr id="1050" name="Google Shape;1050;p96"/>
          <p:cNvPicPr preferRelativeResize="0"/>
          <p:nvPr/>
        </p:nvPicPr>
        <p:blipFill>
          <a:blip r:embed="rId6">
            <a:alphaModFix/>
          </a:blip>
          <a:stretch>
            <a:fillRect/>
          </a:stretch>
        </p:blipFill>
        <p:spPr>
          <a:xfrm>
            <a:off x="7259050" y="447550"/>
            <a:ext cx="1273001" cy="944800"/>
          </a:xfrm>
          <a:prstGeom prst="rect">
            <a:avLst/>
          </a:prstGeom>
          <a:noFill/>
          <a:ln>
            <a:noFill/>
          </a:ln>
        </p:spPr>
      </p:pic>
      <p:pic>
        <p:nvPicPr>
          <p:cNvPr id="1051" name="Google Shape;1051;p96"/>
          <p:cNvPicPr preferRelativeResize="0"/>
          <p:nvPr/>
        </p:nvPicPr>
        <p:blipFill>
          <a:blip r:embed="rId7">
            <a:alphaModFix/>
          </a:blip>
          <a:stretch>
            <a:fillRect/>
          </a:stretch>
        </p:blipFill>
        <p:spPr>
          <a:xfrm>
            <a:off x="4650725" y="2630575"/>
            <a:ext cx="1799620" cy="944800"/>
          </a:xfrm>
          <a:prstGeom prst="rect">
            <a:avLst/>
          </a:prstGeom>
          <a:noFill/>
          <a:ln>
            <a:noFill/>
          </a:ln>
        </p:spPr>
      </p:pic>
      <p:pic>
        <p:nvPicPr>
          <p:cNvPr id="1052" name="Google Shape;1052;p96"/>
          <p:cNvPicPr preferRelativeResize="0"/>
          <p:nvPr/>
        </p:nvPicPr>
        <p:blipFill>
          <a:blip r:embed="rId8">
            <a:alphaModFix/>
          </a:blip>
          <a:stretch>
            <a:fillRect/>
          </a:stretch>
        </p:blipFill>
        <p:spPr>
          <a:xfrm>
            <a:off x="7014200" y="2584000"/>
            <a:ext cx="1683400" cy="611450"/>
          </a:xfrm>
          <a:prstGeom prst="rect">
            <a:avLst/>
          </a:prstGeom>
          <a:noFill/>
          <a:ln>
            <a:noFill/>
          </a:ln>
        </p:spPr>
      </p:pic>
      <p:pic>
        <p:nvPicPr>
          <p:cNvPr id="1053" name="Google Shape;1053;p96"/>
          <p:cNvPicPr preferRelativeResize="0"/>
          <p:nvPr/>
        </p:nvPicPr>
        <p:blipFill>
          <a:blip r:embed="rId9">
            <a:alphaModFix/>
          </a:blip>
          <a:stretch>
            <a:fillRect/>
          </a:stretch>
        </p:blipFill>
        <p:spPr>
          <a:xfrm>
            <a:off x="4434876" y="3749622"/>
            <a:ext cx="2231325" cy="1173075"/>
          </a:xfrm>
          <a:prstGeom prst="rect">
            <a:avLst/>
          </a:prstGeom>
          <a:noFill/>
          <a:ln>
            <a:noFill/>
          </a:ln>
        </p:spPr>
      </p:pic>
      <p:pic>
        <p:nvPicPr>
          <p:cNvPr id="1054" name="Google Shape;1054;p96"/>
          <p:cNvPicPr preferRelativeResize="0"/>
          <p:nvPr/>
        </p:nvPicPr>
        <p:blipFill>
          <a:blip r:embed="rId10">
            <a:alphaModFix/>
          </a:blip>
          <a:stretch>
            <a:fillRect/>
          </a:stretch>
        </p:blipFill>
        <p:spPr>
          <a:xfrm>
            <a:off x="4746392" y="1915148"/>
            <a:ext cx="1480110" cy="401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97"/>
          <p:cNvSpPr txBox="1"/>
          <p:nvPr/>
        </p:nvSpPr>
        <p:spPr>
          <a:xfrm>
            <a:off x="463650" y="1729225"/>
            <a:ext cx="8216700" cy="10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400">
                <a:latin typeface="Poppins"/>
                <a:ea typeface="Poppins"/>
                <a:cs typeface="Poppins"/>
                <a:sym typeface="Poppins"/>
              </a:rPr>
              <a:t>Práctica: Creación de DAGs utilizando elementos de GCP</a:t>
            </a:r>
            <a:endParaRPr sz="2300">
              <a:solidFill>
                <a:schemeClr val="dk1"/>
              </a:solidFill>
              <a:latin typeface="Poppins"/>
              <a:ea typeface="Poppins"/>
              <a:cs typeface="Poppins"/>
              <a:sym typeface="Poppins"/>
            </a:endParaRPr>
          </a:p>
        </p:txBody>
      </p:sp>
      <p:pic>
        <p:nvPicPr>
          <p:cNvPr id="1060" name="Google Shape;1060;p97"/>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061" name="Google Shape;1061;p97"/>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98"/>
          <p:cNvSpPr txBox="1"/>
          <p:nvPr>
            <p:ph idx="1" type="body"/>
          </p:nvPr>
        </p:nvSpPr>
        <p:spPr>
          <a:xfrm>
            <a:off x="311700" y="531825"/>
            <a:ext cx="4566900" cy="34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000000"/>
                </a:solidFill>
              </a:rPr>
              <a:t>Tipos de operadores que podríamos utilizar</a:t>
            </a:r>
            <a:endParaRPr sz="1000"/>
          </a:p>
          <a:p>
            <a:pPr indent="0" lvl="0" marL="0" rtl="0" algn="l">
              <a:spcBef>
                <a:spcPts val="1200"/>
              </a:spcBef>
              <a:spcAft>
                <a:spcPts val="0"/>
              </a:spcAft>
              <a:buNone/>
            </a:pPr>
            <a:r>
              <a:rPr b="1" lang="es" sz="1000"/>
              <a:t>Operadores de Google Cloud Storage (GCS):</a:t>
            </a:r>
            <a:endParaRPr b="1" sz="1000"/>
          </a:p>
          <a:p>
            <a:pPr indent="-292100" lvl="0" marL="457200" rtl="0" algn="l">
              <a:spcBef>
                <a:spcPts val="1200"/>
              </a:spcBef>
              <a:spcAft>
                <a:spcPts val="0"/>
              </a:spcAft>
              <a:buSzPts val="1000"/>
              <a:buChar char="-"/>
            </a:pPr>
            <a:r>
              <a:rPr lang="es" sz="1000"/>
              <a:t>GCSToBigQueryOperator: Transfiere datos desde Google Cloud Storage a BigQuery.</a:t>
            </a:r>
            <a:endParaRPr sz="1000"/>
          </a:p>
          <a:p>
            <a:pPr indent="-292100" lvl="0" marL="457200" rtl="0" algn="l">
              <a:spcBef>
                <a:spcPts val="0"/>
              </a:spcBef>
              <a:spcAft>
                <a:spcPts val="0"/>
              </a:spcAft>
              <a:buSzPts val="1000"/>
              <a:buChar char="-"/>
            </a:pPr>
            <a:r>
              <a:rPr lang="es" sz="1000"/>
              <a:t>BigQueryToGCSOperator: Transfiere datos desde BigQuery a Google Cloud Storage.</a:t>
            </a:r>
            <a:endParaRPr sz="1000"/>
          </a:p>
          <a:p>
            <a:pPr indent="-292100" lvl="0" marL="457200" rtl="0" algn="l">
              <a:spcBef>
                <a:spcPts val="0"/>
              </a:spcBef>
              <a:spcAft>
                <a:spcPts val="0"/>
              </a:spcAft>
              <a:buSzPts val="1000"/>
              <a:buChar char="-"/>
            </a:pPr>
            <a:r>
              <a:rPr lang="es" sz="1000"/>
              <a:t>GCSToGCSOperator: Transfiere datos entre dos ubicaciones de Google Cloud Storage.</a:t>
            </a:r>
            <a:endParaRPr sz="1000"/>
          </a:p>
          <a:p>
            <a:pPr indent="-292100" lvl="0" marL="457200" rtl="0" algn="l">
              <a:spcBef>
                <a:spcPts val="0"/>
              </a:spcBef>
              <a:spcAft>
                <a:spcPts val="0"/>
              </a:spcAft>
              <a:buSzPts val="1000"/>
              <a:buChar char="-"/>
            </a:pPr>
            <a:r>
              <a:rPr lang="es" sz="1000"/>
              <a:t>LocalFilesystemToGCSOperator: Transfiere datos desde Local PC a Google Cloud Storage.</a:t>
            </a:r>
            <a:endParaRPr sz="1000"/>
          </a:p>
          <a:p>
            <a:pPr indent="0" lvl="0" marL="0" rtl="0" algn="l">
              <a:spcBef>
                <a:spcPts val="1200"/>
              </a:spcBef>
              <a:spcAft>
                <a:spcPts val="1200"/>
              </a:spcAft>
              <a:buNone/>
            </a:pPr>
            <a:r>
              <a:rPr lang="es" sz="1000"/>
              <a:t>Estos operadores están diseñados para interactuar específicamente con servicios de Google Cloud Platform (GCP) y son útiles cuando trabajas con datos almacenados en GCS o BigQuery.</a:t>
            </a:r>
            <a:endParaRPr sz="1000"/>
          </a:p>
        </p:txBody>
      </p:sp>
      <p:pic>
        <p:nvPicPr>
          <p:cNvPr id="1067" name="Google Shape;1067;p98"/>
          <p:cNvPicPr preferRelativeResize="0"/>
          <p:nvPr/>
        </p:nvPicPr>
        <p:blipFill>
          <a:blip r:embed="rId3">
            <a:alphaModFix/>
          </a:blip>
          <a:stretch>
            <a:fillRect/>
          </a:stretch>
        </p:blipFill>
        <p:spPr>
          <a:xfrm>
            <a:off x="5592900" y="377876"/>
            <a:ext cx="2847225" cy="1601525"/>
          </a:xfrm>
          <a:prstGeom prst="rect">
            <a:avLst/>
          </a:prstGeom>
          <a:noFill/>
          <a:ln>
            <a:noFill/>
          </a:ln>
        </p:spPr>
      </p:pic>
      <p:pic>
        <p:nvPicPr>
          <p:cNvPr id="1068" name="Google Shape;1068;p98"/>
          <p:cNvPicPr preferRelativeResize="0"/>
          <p:nvPr/>
        </p:nvPicPr>
        <p:blipFill rotWithShape="1">
          <a:blip r:embed="rId4">
            <a:alphaModFix/>
          </a:blip>
          <a:srcRect b="0" l="0" r="62939" t="0"/>
          <a:stretch/>
        </p:blipFill>
        <p:spPr>
          <a:xfrm>
            <a:off x="5451763" y="1926475"/>
            <a:ext cx="658026" cy="930225"/>
          </a:xfrm>
          <a:prstGeom prst="rect">
            <a:avLst/>
          </a:prstGeom>
          <a:noFill/>
          <a:ln>
            <a:noFill/>
          </a:ln>
        </p:spPr>
      </p:pic>
      <p:pic>
        <p:nvPicPr>
          <p:cNvPr id="1069" name="Google Shape;1069;p98"/>
          <p:cNvPicPr preferRelativeResize="0"/>
          <p:nvPr/>
        </p:nvPicPr>
        <p:blipFill rotWithShape="1">
          <a:blip r:embed="rId5">
            <a:alphaModFix/>
          </a:blip>
          <a:srcRect b="26350" l="0" r="0" t="27701"/>
          <a:stretch/>
        </p:blipFill>
        <p:spPr>
          <a:xfrm>
            <a:off x="5414988" y="2856700"/>
            <a:ext cx="3203049" cy="735850"/>
          </a:xfrm>
          <a:prstGeom prst="rect">
            <a:avLst/>
          </a:prstGeom>
          <a:noFill/>
          <a:ln>
            <a:noFill/>
          </a:ln>
        </p:spPr>
      </p:pic>
      <p:pic>
        <p:nvPicPr>
          <p:cNvPr id="1070" name="Google Shape;1070;p98"/>
          <p:cNvPicPr preferRelativeResize="0"/>
          <p:nvPr/>
        </p:nvPicPr>
        <p:blipFill>
          <a:blip r:embed="rId6">
            <a:alphaModFix/>
          </a:blip>
          <a:stretch>
            <a:fillRect/>
          </a:stretch>
        </p:blipFill>
        <p:spPr>
          <a:xfrm>
            <a:off x="6109787" y="2191120"/>
            <a:ext cx="890375" cy="302175"/>
          </a:xfrm>
          <a:prstGeom prst="rect">
            <a:avLst/>
          </a:prstGeom>
          <a:noFill/>
          <a:ln>
            <a:noFill/>
          </a:ln>
        </p:spPr>
      </p:pic>
      <p:pic>
        <p:nvPicPr>
          <p:cNvPr id="1071" name="Google Shape;1071;p98"/>
          <p:cNvPicPr preferRelativeResize="0"/>
          <p:nvPr/>
        </p:nvPicPr>
        <p:blipFill>
          <a:blip r:embed="rId7">
            <a:alphaModFix/>
          </a:blip>
          <a:stretch>
            <a:fillRect/>
          </a:stretch>
        </p:blipFill>
        <p:spPr>
          <a:xfrm>
            <a:off x="7000163" y="2211649"/>
            <a:ext cx="1302425" cy="359875"/>
          </a:xfrm>
          <a:prstGeom prst="rect">
            <a:avLst/>
          </a:prstGeom>
          <a:noFill/>
          <a:ln>
            <a:noFill/>
          </a:ln>
        </p:spPr>
      </p:pic>
      <p:pic>
        <p:nvPicPr>
          <p:cNvPr id="1072" name="Google Shape;1072;p98"/>
          <p:cNvPicPr preferRelativeResize="0"/>
          <p:nvPr/>
        </p:nvPicPr>
        <p:blipFill>
          <a:blip r:embed="rId8">
            <a:alphaModFix/>
          </a:blip>
          <a:stretch>
            <a:fillRect/>
          </a:stretch>
        </p:blipFill>
        <p:spPr>
          <a:xfrm>
            <a:off x="204425" y="4610975"/>
            <a:ext cx="401850" cy="401850"/>
          </a:xfrm>
          <a:prstGeom prst="rect">
            <a:avLst/>
          </a:prstGeom>
          <a:noFill/>
          <a:ln>
            <a:noFill/>
          </a:ln>
        </p:spPr>
      </p:pic>
      <p:sp>
        <p:nvSpPr>
          <p:cNvPr id="1073" name="Google Shape;1073;p98"/>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99"/>
          <p:cNvSpPr/>
          <p:nvPr/>
        </p:nvSpPr>
        <p:spPr>
          <a:xfrm>
            <a:off x="5143400" y="1162625"/>
            <a:ext cx="3811800" cy="2443200"/>
          </a:xfrm>
          <a:prstGeom prst="rect">
            <a:avLst/>
          </a:prstGeom>
          <a:solidFill>
            <a:srgbClr val="CFE2F3">
              <a:alpha val="544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079" name="Google Shape;1079;p99"/>
          <p:cNvSpPr txBox="1"/>
          <p:nvPr>
            <p:ph idx="1" type="body"/>
          </p:nvPr>
        </p:nvSpPr>
        <p:spPr>
          <a:xfrm>
            <a:off x="321600" y="1126575"/>
            <a:ext cx="3240000" cy="3376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a:t>La agencia digital "Elevate Marketing" ha ejecutado con éxito ocho campañas de marketing a lo largo del último año en tres plataformas principales: Facebook, Google Ads y YouTube Ads. Cada campaña ha generado archivos de datos específicos, nombrados de acuerdo con la plataforma y el año, como Facebook_2023.csv, GoogleAds_2023.csv y YoutubeAds_2023.csv. La agencia busca consolidar y analizar estos datos para obtener insights valiosos cada mes.</a:t>
            </a:r>
            <a:endParaRPr/>
          </a:p>
        </p:txBody>
      </p:sp>
      <p:sp>
        <p:nvSpPr>
          <p:cNvPr id="1080" name="Google Shape;1080;p99"/>
          <p:cNvSpPr txBox="1"/>
          <p:nvPr>
            <p:ph idx="1" type="body"/>
          </p:nvPr>
        </p:nvSpPr>
        <p:spPr>
          <a:xfrm>
            <a:off x="321600" y="201975"/>
            <a:ext cx="84276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a:t>Automatización de Integración y Análisis de Datos de Campañas de Marketing</a:t>
            </a:r>
            <a:endParaRPr b="1" sz="2000"/>
          </a:p>
          <a:p>
            <a:pPr indent="0" lvl="0" marL="0" rtl="0" algn="l">
              <a:spcBef>
                <a:spcPts val="1200"/>
              </a:spcBef>
              <a:spcAft>
                <a:spcPts val="1200"/>
              </a:spcAft>
              <a:buNone/>
            </a:pPr>
            <a:r>
              <a:t/>
            </a:r>
            <a:endParaRPr sz="2000"/>
          </a:p>
        </p:txBody>
      </p:sp>
      <p:sp>
        <p:nvSpPr>
          <p:cNvPr id="1081" name="Google Shape;1081;p99"/>
          <p:cNvSpPr/>
          <p:nvPr/>
        </p:nvSpPr>
        <p:spPr>
          <a:xfrm>
            <a:off x="5229558" y="1330875"/>
            <a:ext cx="1081800" cy="21708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082" name="Google Shape;1082;p99"/>
          <p:cNvSpPr/>
          <p:nvPr/>
        </p:nvSpPr>
        <p:spPr>
          <a:xfrm>
            <a:off x="6490338" y="1330875"/>
            <a:ext cx="1081800" cy="21708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083" name="Google Shape;1083;p99"/>
          <p:cNvSpPr/>
          <p:nvPr/>
        </p:nvSpPr>
        <p:spPr>
          <a:xfrm>
            <a:off x="7751119" y="1330875"/>
            <a:ext cx="1081800" cy="21708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084" name="Google Shape;1084;p99"/>
          <p:cNvPicPr preferRelativeResize="0"/>
          <p:nvPr/>
        </p:nvPicPr>
        <p:blipFill rotWithShape="1">
          <a:blip r:embed="rId3">
            <a:alphaModFix/>
          </a:blip>
          <a:srcRect b="11785" l="8052" r="8669" t="11083"/>
          <a:stretch/>
        </p:blipFill>
        <p:spPr>
          <a:xfrm>
            <a:off x="6645725" y="1462425"/>
            <a:ext cx="771016" cy="304200"/>
          </a:xfrm>
          <a:prstGeom prst="rect">
            <a:avLst/>
          </a:prstGeom>
          <a:noFill/>
          <a:ln>
            <a:noFill/>
          </a:ln>
        </p:spPr>
      </p:pic>
      <p:pic>
        <p:nvPicPr>
          <p:cNvPr id="1085" name="Google Shape;1085;p99"/>
          <p:cNvPicPr preferRelativeResize="0"/>
          <p:nvPr/>
        </p:nvPicPr>
        <p:blipFill rotWithShape="1">
          <a:blip r:embed="rId3">
            <a:alphaModFix/>
          </a:blip>
          <a:srcRect b="11785" l="8052" r="8669" t="11083"/>
          <a:stretch/>
        </p:blipFill>
        <p:spPr>
          <a:xfrm>
            <a:off x="7906513" y="1462425"/>
            <a:ext cx="771016" cy="304200"/>
          </a:xfrm>
          <a:prstGeom prst="rect">
            <a:avLst/>
          </a:prstGeom>
          <a:noFill/>
          <a:ln>
            <a:noFill/>
          </a:ln>
        </p:spPr>
      </p:pic>
      <p:pic>
        <p:nvPicPr>
          <p:cNvPr id="1086" name="Google Shape;1086;p99"/>
          <p:cNvPicPr preferRelativeResize="0"/>
          <p:nvPr/>
        </p:nvPicPr>
        <p:blipFill rotWithShape="1">
          <a:blip r:embed="rId4">
            <a:alphaModFix/>
          </a:blip>
          <a:srcRect b="27427" l="0" r="77381" t="27177"/>
          <a:stretch/>
        </p:blipFill>
        <p:spPr>
          <a:xfrm>
            <a:off x="5365850" y="1412913"/>
            <a:ext cx="401851" cy="403220"/>
          </a:xfrm>
          <a:prstGeom prst="rect">
            <a:avLst/>
          </a:prstGeom>
          <a:noFill/>
          <a:ln>
            <a:noFill/>
          </a:ln>
        </p:spPr>
      </p:pic>
      <p:sp>
        <p:nvSpPr>
          <p:cNvPr id="1087" name="Google Shape;1087;p99"/>
          <p:cNvSpPr txBox="1"/>
          <p:nvPr/>
        </p:nvSpPr>
        <p:spPr>
          <a:xfrm>
            <a:off x="5746900" y="1280775"/>
            <a:ext cx="501600" cy="66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600">
                <a:solidFill>
                  <a:srgbClr val="666666"/>
                </a:solidFill>
                <a:latin typeface="Poppins"/>
                <a:ea typeface="Poppins"/>
                <a:cs typeface="Poppins"/>
                <a:sym typeface="Poppins"/>
              </a:rPr>
              <a:t>Google</a:t>
            </a:r>
            <a:r>
              <a:rPr lang="es" sz="600">
                <a:latin typeface="Poppins"/>
                <a:ea typeface="Poppins"/>
                <a:cs typeface="Poppins"/>
                <a:sym typeface="Poppins"/>
              </a:rPr>
              <a:t> </a:t>
            </a:r>
            <a:r>
              <a:rPr lang="es" sz="600">
                <a:solidFill>
                  <a:srgbClr val="666666"/>
                </a:solidFill>
                <a:latin typeface="Poppins"/>
                <a:ea typeface="Poppins"/>
                <a:cs typeface="Poppins"/>
                <a:sym typeface="Poppins"/>
              </a:rPr>
              <a:t>Cloud Storage</a:t>
            </a:r>
            <a:endParaRPr sz="600">
              <a:solidFill>
                <a:srgbClr val="666666"/>
              </a:solidFill>
              <a:latin typeface="Poppins"/>
              <a:ea typeface="Poppins"/>
              <a:cs typeface="Poppins"/>
              <a:sym typeface="Poppins"/>
            </a:endParaRPr>
          </a:p>
        </p:txBody>
      </p:sp>
      <p:sp>
        <p:nvSpPr>
          <p:cNvPr id="1088" name="Google Shape;1088;p99"/>
          <p:cNvSpPr/>
          <p:nvPr/>
        </p:nvSpPr>
        <p:spPr>
          <a:xfrm>
            <a:off x="5365847" y="1947350"/>
            <a:ext cx="834900" cy="3042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latin typeface="Poppins"/>
                <a:ea typeface="Poppins"/>
                <a:cs typeface="Poppins"/>
                <a:sym typeface="Poppins"/>
              </a:rPr>
              <a:t>Facebook_2023.csv</a:t>
            </a:r>
            <a:endParaRPr sz="600">
              <a:latin typeface="Poppins"/>
              <a:ea typeface="Poppins"/>
              <a:cs typeface="Poppins"/>
              <a:sym typeface="Poppins"/>
            </a:endParaRPr>
          </a:p>
        </p:txBody>
      </p:sp>
      <p:sp>
        <p:nvSpPr>
          <p:cNvPr id="1089" name="Google Shape;1089;p99"/>
          <p:cNvSpPr/>
          <p:nvPr/>
        </p:nvSpPr>
        <p:spPr>
          <a:xfrm>
            <a:off x="5353025" y="2458975"/>
            <a:ext cx="834900" cy="3042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1"/>
                </a:solidFill>
                <a:latin typeface="Poppins"/>
                <a:ea typeface="Poppins"/>
                <a:cs typeface="Poppins"/>
                <a:sym typeface="Poppins"/>
              </a:rPr>
              <a:t>GoogleAds_2023.csv</a:t>
            </a:r>
            <a:endParaRPr sz="600">
              <a:latin typeface="Poppins"/>
              <a:ea typeface="Poppins"/>
              <a:cs typeface="Poppins"/>
              <a:sym typeface="Poppins"/>
            </a:endParaRPr>
          </a:p>
        </p:txBody>
      </p:sp>
      <p:sp>
        <p:nvSpPr>
          <p:cNvPr id="1090" name="Google Shape;1090;p99"/>
          <p:cNvSpPr/>
          <p:nvPr/>
        </p:nvSpPr>
        <p:spPr>
          <a:xfrm>
            <a:off x="5353025" y="2970600"/>
            <a:ext cx="834900" cy="3042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1"/>
                </a:solidFill>
                <a:latin typeface="Poppins"/>
                <a:ea typeface="Poppins"/>
                <a:cs typeface="Poppins"/>
                <a:sym typeface="Poppins"/>
              </a:rPr>
              <a:t>YoutubeAds_2023.csv</a:t>
            </a:r>
            <a:endParaRPr sz="600">
              <a:latin typeface="Poppins"/>
              <a:ea typeface="Poppins"/>
              <a:cs typeface="Poppins"/>
              <a:sym typeface="Poppins"/>
            </a:endParaRPr>
          </a:p>
        </p:txBody>
      </p:sp>
      <p:sp>
        <p:nvSpPr>
          <p:cNvPr id="1091" name="Google Shape;1091;p99"/>
          <p:cNvSpPr/>
          <p:nvPr/>
        </p:nvSpPr>
        <p:spPr>
          <a:xfrm>
            <a:off x="6620202" y="1947350"/>
            <a:ext cx="834900" cy="3042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latin typeface="Poppins"/>
                <a:ea typeface="Poppins"/>
                <a:cs typeface="Poppins"/>
                <a:sym typeface="Poppins"/>
              </a:rPr>
              <a:t>Table_Tem_</a:t>
            </a:r>
            <a:endParaRPr sz="600">
              <a:latin typeface="Poppins"/>
              <a:ea typeface="Poppins"/>
              <a:cs typeface="Poppins"/>
              <a:sym typeface="Poppins"/>
            </a:endParaRPr>
          </a:p>
          <a:p>
            <a:pPr indent="0" lvl="0" marL="0" rtl="0" algn="ctr">
              <a:spcBef>
                <a:spcPts val="0"/>
              </a:spcBef>
              <a:spcAft>
                <a:spcPts val="0"/>
              </a:spcAft>
              <a:buNone/>
            </a:pPr>
            <a:r>
              <a:rPr lang="es" sz="600">
                <a:latin typeface="Poppins"/>
                <a:ea typeface="Poppins"/>
                <a:cs typeface="Poppins"/>
                <a:sym typeface="Poppins"/>
              </a:rPr>
              <a:t>Facebook</a:t>
            </a:r>
            <a:endParaRPr sz="600">
              <a:latin typeface="Poppins"/>
              <a:ea typeface="Poppins"/>
              <a:cs typeface="Poppins"/>
              <a:sym typeface="Poppins"/>
            </a:endParaRPr>
          </a:p>
        </p:txBody>
      </p:sp>
      <p:sp>
        <p:nvSpPr>
          <p:cNvPr id="1092" name="Google Shape;1092;p99"/>
          <p:cNvSpPr/>
          <p:nvPr/>
        </p:nvSpPr>
        <p:spPr>
          <a:xfrm>
            <a:off x="6607381" y="2458975"/>
            <a:ext cx="834900" cy="3042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1"/>
                </a:solidFill>
                <a:latin typeface="Poppins"/>
                <a:ea typeface="Poppins"/>
                <a:cs typeface="Poppins"/>
                <a:sym typeface="Poppins"/>
              </a:rPr>
              <a:t>Table_Tem_</a:t>
            </a:r>
            <a:endParaRPr sz="600">
              <a:solidFill>
                <a:schemeClr val="dk1"/>
              </a:solidFill>
              <a:latin typeface="Poppins"/>
              <a:ea typeface="Poppins"/>
              <a:cs typeface="Poppins"/>
              <a:sym typeface="Poppins"/>
            </a:endParaRPr>
          </a:p>
          <a:p>
            <a:pPr indent="0" lvl="0" marL="0" rtl="0" algn="ctr">
              <a:spcBef>
                <a:spcPts val="0"/>
              </a:spcBef>
              <a:spcAft>
                <a:spcPts val="0"/>
              </a:spcAft>
              <a:buNone/>
            </a:pPr>
            <a:r>
              <a:rPr lang="es" sz="600">
                <a:solidFill>
                  <a:schemeClr val="dk1"/>
                </a:solidFill>
                <a:latin typeface="Poppins"/>
                <a:ea typeface="Poppins"/>
                <a:cs typeface="Poppins"/>
                <a:sym typeface="Poppins"/>
              </a:rPr>
              <a:t>GoogleAds</a:t>
            </a:r>
            <a:endParaRPr sz="600">
              <a:solidFill>
                <a:schemeClr val="dk1"/>
              </a:solidFill>
              <a:latin typeface="Poppins"/>
              <a:ea typeface="Poppins"/>
              <a:cs typeface="Poppins"/>
              <a:sym typeface="Poppins"/>
            </a:endParaRPr>
          </a:p>
        </p:txBody>
      </p:sp>
      <p:sp>
        <p:nvSpPr>
          <p:cNvPr id="1093" name="Google Shape;1093;p99"/>
          <p:cNvSpPr/>
          <p:nvPr/>
        </p:nvSpPr>
        <p:spPr>
          <a:xfrm>
            <a:off x="6607381" y="2970600"/>
            <a:ext cx="834900" cy="3042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1"/>
                </a:solidFill>
                <a:latin typeface="Poppins"/>
                <a:ea typeface="Poppins"/>
                <a:cs typeface="Poppins"/>
                <a:sym typeface="Poppins"/>
              </a:rPr>
              <a:t>Table_Tem_</a:t>
            </a:r>
            <a:endParaRPr sz="600">
              <a:solidFill>
                <a:schemeClr val="dk1"/>
              </a:solidFill>
              <a:latin typeface="Poppins"/>
              <a:ea typeface="Poppins"/>
              <a:cs typeface="Poppins"/>
              <a:sym typeface="Poppins"/>
            </a:endParaRPr>
          </a:p>
          <a:p>
            <a:pPr indent="0" lvl="0" marL="0" rtl="0" algn="ctr">
              <a:spcBef>
                <a:spcPts val="0"/>
              </a:spcBef>
              <a:spcAft>
                <a:spcPts val="0"/>
              </a:spcAft>
              <a:buNone/>
            </a:pPr>
            <a:r>
              <a:rPr lang="es" sz="600">
                <a:solidFill>
                  <a:schemeClr val="dk1"/>
                </a:solidFill>
                <a:latin typeface="Poppins"/>
                <a:ea typeface="Poppins"/>
                <a:cs typeface="Poppins"/>
                <a:sym typeface="Poppins"/>
              </a:rPr>
              <a:t>YoutubeAds</a:t>
            </a:r>
            <a:endParaRPr sz="600">
              <a:solidFill>
                <a:schemeClr val="dk1"/>
              </a:solidFill>
              <a:latin typeface="Poppins"/>
              <a:ea typeface="Poppins"/>
              <a:cs typeface="Poppins"/>
              <a:sym typeface="Poppins"/>
            </a:endParaRPr>
          </a:p>
        </p:txBody>
      </p:sp>
      <p:sp>
        <p:nvSpPr>
          <p:cNvPr id="1094" name="Google Shape;1094;p99"/>
          <p:cNvSpPr/>
          <p:nvPr/>
        </p:nvSpPr>
        <p:spPr>
          <a:xfrm>
            <a:off x="7874586" y="2458975"/>
            <a:ext cx="834900" cy="3042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latin typeface="Poppins"/>
                <a:ea typeface="Poppins"/>
                <a:cs typeface="Poppins"/>
                <a:sym typeface="Poppins"/>
              </a:rPr>
              <a:t>Tab_Insights</a:t>
            </a:r>
            <a:endParaRPr sz="600">
              <a:latin typeface="Poppins"/>
              <a:ea typeface="Poppins"/>
              <a:cs typeface="Poppins"/>
              <a:sym typeface="Poppins"/>
            </a:endParaRPr>
          </a:p>
        </p:txBody>
      </p:sp>
      <p:cxnSp>
        <p:nvCxnSpPr>
          <p:cNvPr id="1095" name="Google Shape;1095;p99"/>
          <p:cNvCxnSpPr>
            <a:stCxn id="1088" idx="3"/>
            <a:endCxn id="1091" idx="1"/>
          </p:cNvCxnSpPr>
          <p:nvPr/>
        </p:nvCxnSpPr>
        <p:spPr>
          <a:xfrm>
            <a:off x="6200747" y="2099450"/>
            <a:ext cx="419400" cy="600"/>
          </a:xfrm>
          <a:prstGeom prst="curvedConnector3">
            <a:avLst>
              <a:gd fmla="val 49986" name="adj1"/>
            </a:avLst>
          </a:prstGeom>
          <a:noFill/>
          <a:ln cap="flat" cmpd="sng" w="9525">
            <a:solidFill>
              <a:schemeClr val="dk2"/>
            </a:solidFill>
            <a:prstDash val="solid"/>
            <a:round/>
            <a:headEnd len="med" w="med" type="none"/>
            <a:tailEnd len="med" w="med" type="stealth"/>
          </a:ln>
        </p:spPr>
      </p:cxnSp>
      <p:cxnSp>
        <p:nvCxnSpPr>
          <p:cNvPr id="1096" name="Google Shape;1096;p99"/>
          <p:cNvCxnSpPr>
            <a:stCxn id="1089" idx="3"/>
            <a:endCxn id="1092" idx="1"/>
          </p:cNvCxnSpPr>
          <p:nvPr/>
        </p:nvCxnSpPr>
        <p:spPr>
          <a:xfrm>
            <a:off x="6187925" y="2611075"/>
            <a:ext cx="419400" cy="600"/>
          </a:xfrm>
          <a:prstGeom prst="curvedConnector3">
            <a:avLst>
              <a:gd fmla="val 49986" name="adj1"/>
            </a:avLst>
          </a:prstGeom>
          <a:noFill/>
          <a:ln cap="flat" cmpd="sng" w="9525">
            <a:solidFill>
              <a:schemeClr val="dk2"/>
            </a:solidFill>
            <a:prstDash val="solid"/>
            <a:round/>
            <a:headEnd len="med" w="med" type="none"/>
            <a:tailEnd len="med" w="med" type="stealth"/>
          </a:ln>
        </p:spPr>
      </p:cxnSp>
      <p:cxnSp>
        <p:nvCxnSpPr>
          <p:cNvPr id="1097" name="Google Shape;1097;p99"/>
          <p:cNvCxnSpPr>
            <a:stCxn id="1090" idx="3"/>
            <a:endCxn id="1093" idx="1"/>
          </p:cNvCxnSpPr>
          <p:nvPr/>
        </p:nvCxnSpPr>
        <p:spPr>
          <a:xfrm>
            <a:off x="6187925" y="3122700"/>
            <a:ext cx="419400" cy="600"/>
          </a:xfrm>
          <a:prstGeom prst="curvedConnector3">
            <a:avLst>
              <a:gd fmla="val 50007" name="adj1"/>
            </a:avLst>
          </a:prstGeom>
          <a:noFill/>
          <a:ln cap="flat" cmpd="sng" w="9525">
            <a:solidFill>
              <a:schemeClr val="dk2"/>
            </a:solidFill>
            <a:prstDash val="solid"/>
            <a:round/>
            <a:headEnd len="med" w="med" type="none"/>
            <a:tailEnd len="med" w="med" type="stealth"/>
          </a:ln>
        </p:spPr>
      </p:cxnSp>
      <p:cxnSp>
        <p:nvCxnSpPr>
          <p:cNvPr id="1098" name="Google Shape;1098;p99"/>
          <p:cNvCxnSpPr>
            <a:stCxn id="1091" idx="3"/>
            <a:endCxn id="1094" idx="1"/>
          </p:cNvCxnSpPr>
          <p:nvPr/>
        </p:nvCxnSpPr>
        <p:spPr>
          <a:xfrm>
            <a:off x="7455102" y="2099450"/>
            <a:ext cx="419400" cy="511500"/>
          </a:xfrm>
          <a:prstGeom prst="curvedConnector3">
            <a:avLst>
              <a:gd fmla="val 49990" name="adj1"/>
            </a:avLst>
          </a:prstGeom>
          <a:noFill/>
          <a:ln cap="flat" cmpd="sng" w="9525">
            <a:solidFill>
              <a:schemeClr val="dk2"/>
            </a:solidFill>
            <a:prstDash val="solid"/>
            <a:round/>
            <a:headEnd len="med" w="med" type="none"/>
            <a:tailEnd len="med" w="med" type="stealth"/>
          </a:ln>
        </p:spPr>
      </p:cxnSp>
      <p:cxnSp>
        <p:nvCxnSpPr>
          <p:cNvPr id="1099" name="Google Shape;1099;p99"/>
          <p:cNvCxnSpPr>
            <a:stCxn id="1092" idx="3"/>
            <a:endCxn id="1094" idx="1"/>
          </p:cNvCxnSpPr>
          <p:nvPr/>
        </p:nvCxnSpPr>
        <p:spPr>
          <a:xfrm>
            <a:off x="7442281" y="2611075"/>
            <a:ext cx="432300" cy="600"/>
          </a:xfrm>
          <a:prstGeom prst="curvedConnector3">
            <a:avLst>
              <a:gd fmla="val 49987" name="adj1"/>
            </a:avLst>
          </a:prstGeom>
          <a:noFill/>
          <a:ln cap="flat" cmpd="sng" w="9525">
            <a:solidFill>
              <a:schemeClr val="dk2"/>
            </a:solidFill>
            <a:prstDash val="solid"/>
            <a:round/>
            <a:headEnd len="med" w="med" type="none"/>
            <a:tailEnd len="med" w="med" type="stealth"/>
          </a:ln>
        </p:spPr>
      </p:cxnSp>
      <p:cxnSp>
        <p:nvCxnSpPr>
          <p:cNvPr id="1100" name="Google Shape;1100;p99"/>
          <p:cNvCxnSpPr>
            <a:stCxn id="1093" idx="3"/>
            <a:endCxn id="1094" idx="1"/>
          </p:cNvCxnSpPr>
          <p:nvPr/>
        </p:nvCxnSpPr>
        <p:spPr>
          <a:xfrm flipH="1" rot="10800000">
            <a:off x="7442281" y="2611200"/>
            <a:ext cx="432300" cy="511500"/>
          </a:xfrm>
          <a:prstGeom prst="curvedConnector3">
            <a:avLst>
              <a:gd fmla="val 49987" name="adj1"/>
            </a:avLst>
          </a:prstGeom>
          <a:noFill/>
          <a:ln cap="flat" cmpd="sng" w="9525">
            <a:solidFill>
              <a:schemeClr val="dk2"/>
            </a:solidFill>
            <a:prstDash val="solid"/>
            <a:round/>
            <a:headEnd len="med" w="med" type="none"/>
            <a:tailEnd len="med" w="med" type="stealth"/>
          </a:ln>
        </p:spPr>
      </p:cxnSp>
      <p:pic>
        <p:nvPicPr>
          <p:cNvPr id="1101" name="Google Shape;1101;p99"/>
          <p:cNvPicPr preferRelativeResize="0"/>
          <p:nvPr/>
        </p:nvPicPr>
        <p:blipFill>
          <a:blip r:embed="rId5">
            <a:alphaModFix/>
          </a:blip>
          <a:stretch>
            <a:fillRect/>
          </a:stretch>
        </p:blipFill>
        <p:spPr>
          <a:xfrm>
            <a:off x="204425" y="4610975"/>
            <a:ext cx="401850" cy="401850"/>
          </a:xfrm>
          <a:prstGeom prst="rect">
            <a:avLst/>
          </a:prstGeom>
          <a:noFill/>
          <a:ln>
            <a:noFill/>
          </a:ln>
        </p:spPr>
      </p:pic>
      <p:sp>
        <p:nvSpPr>
          <p:cNvPr id="1102" name="Google Shape;1102;p99"/>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
        <p:nvSpPr>
          <p:cNvPr id="1103" name="Google Shape;1103;p99"/>
          <p:cNvSpPr/>
          <p:nvPr/>
        </p:nvSpPr>
        <p:spPr>
          <a:xfrm>
            <a:off x="3870500" y="1162625"/>
            <a:ext cx="1272900" cy="2443200"/>
          </a:xfrm>
          <a:prstGeom prst="rect">
            <a:avLst/>
          </a:prstGeom>
          <a:solidFill>
            <a:srgbClr val="D9EAD3">
              <a:alpha val="512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04" name="Google Shape;1104;p99"/>
          <p:cNvSpPr/>
          <p:nvPr/>
        </p:nvSpPr>
        <p:spPr>
          <a:xfrm>
            <a:off x="3968758" y="1330875"/>
            <a:ext cx="1081800" cy="21708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05" name="Google Shape;1105;p99"/>
          <p:cNvSpPr/>
          <p:nvPr/>
        </p:nvSpPr>
        <p:spPr>
          <a:xfrm>
            <a:off x="4105047" y="1947350"/>
            <a:ext cx="834900" cy="3042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latin typeface="Poppins"/>
                <a:ea typeface="Poppins"/>
                <a:cs typeface="Poppins"/>
                <a:sym typeface="Poppins"/>
              </a:rPr>
              <a:t>API_</a:t>
            </a:r>
            <a:r>
              <a:rPr lang="es" sz="600">
                <a:latin typeface="Poppins"/>
                <a:ea typeface="Poppins"/>
                <a:cs typeface="Poppins"/>
                <a:sym typeface="Poppins"/>
              </a:rPr>
              <a:t>Facebook</a:t>
            </a:r>
            <a:endParaRPr sz="600">
              <a:latin typeface="Poppins"/>
              <a:ea typeface="Poppins"/>
              <a:cs typeface="Poppins"/>
              <a:sym typeface="Poppins"/>
            </a:endParaRPr>
          </a:p>
        </p:txBody>
      </p:sp>
      <p:sp>
        <p:nvSpPr>
          <p:cNvPr id="1106" name="Google Shape;1106;p99"/>
          <p:cNvSpPr/>
          <p:nvPr/>
        </p:nvSpPr>
        <p:spPr>
          <a:xfrm>
            <a:off x="4092225" y="2458975"/>
            <a:ext cx="834900" cy="3042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1"/>
                </a:solidFill>
                <a:latin typeface="Poppins"/>
                <a:ea typeface="Poppins"/>
                <a:cs typeface="Poppins"/>
                <a:sym typeface="Poppins"/>
              </a:rPr>
              <a:t>API_</a:t>
            </a:r>
            <a:r>
              <a:rPr lang="es" sz="600">
                <a:solidFill>
                  <a:schemeClr val="dk1"/>
                </a:solidFill>
                <a:latin typeface="Poppins"/>
                <a:ea typeface="Poppins"/>
                <a:cs typeface="Poppins"/>
                <a:sym typeface="Poppins"/>
              </a:rPr>
              <a:t>GoogleAds</a:t>
            </a:r>
            <a:endParaRPr sz="600">
              <a:latin typeface="Poppins"/>
              <a:ea typeface="Poppins"/>
              <a:cs typeface="Poppins"/>
              <a:sym typeface="Poppins"/>
            </a:endParaRPr>
          </a:p>
        </p:txBody>
      </p:sp>
      <p:sp>
        <p:nvSpPr>
          <p:cNvPr id="1107" name="Google Shape;1107;p99"/>
          <p:cNvSpPr/>
          <p:nvPr/>
        </p:nvSpPr>
        <p:spPr>
          <a:xfrm>
            <a:off x="4081500" y="2970600"/>
            <a:ext cx="882000" cy="3042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600">
                <a:solidFill>
                  <a:schemeClr val="dk1"/>
                </a:solidFill>
                <a:latin typeface="Poppins"/>
                <a:ea typeface="Poppins"/>
                <a:cs typeface="Poppins"/>
                <a:sym typeface="Poppins"/>
              </a:rPr>
              <a:t>API_</a:t>
            </a:r>
            <a:r>
              <a:rPr lang="es" sz="600">
                <a:solidFill>
                  <a:schemeClr val="dk1"/>
                </a:solidFill>
                <a:latin typeface="Poppins"/>
                <a:ea typeface="Poppins"/>
                <a:cs typeface="Poppins"/>
                <a:sym typeface="Poppins"/>
              </a:rPr>
              <a:t>YoutubeAds</a:t>
            </a:r>
            <a:endParaRPr sz="600">
              <a:latin typeface="Poppins"/>
              <a:ea typeface="Poppins"/>
              <a:cs typeface="Poppins"/>
              <a:sym typeface="Poppins"/>
            </a:endParaRPr>
          </a:p>
        </p:txBody>
      </p:sp>
      <p:sp>
        <p:nvSpPr>
          <p:cNvPr id="1108" name="Google Shape;1108;p99"/>
          <p:cNvSpPr txBox="1"/>
          <p:nvPr/>
        </p:nvSpPr>
        <p:spPr>
          <a:xfrm>
            <a:off x="4105050" y="1486400"/>
            <a:ext cx="834900" cy="30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chemeClr val="dk2"/>
                </a:solidFill>
                <a:latin typeface="Poppins"/>
                <a:ea typeface="Poppins"/>
                <a:cs typeface="Poppins"/>
                <a:sym typeface="Poppins"/>
              </a:rPr>
              <a:t>API’s</a:t>
            </a:r>
            <a:endParaRPr b="1" sz="800">
              <a:solidFill>
                <a:schemeClr val="dk2"/>
              </a:solidFill>
              <a:latin typeface="Poppins"/>
              <a:ea typeface="Poppins"/>
              <a:cs typeface="Poppins"/>
              <a:sym typeface="Poppins"/>
            </a:endParaRPr>
          </a:p>
        </p:txBody>
      </p:sp>
      <p:cxnSp>
        <p:nvCxnSpPr>
          <p:cNvPr id="1109" name="Google Shape;1109;p99"/>
          <p:cNvCxnSpPr>
            <a:stCxn id="1105" idx="3"/>
            <a:endCxn id="1088" idx="1"/>
          </p:cNvCxnSpPr>
          <p:nvPr/>
        </p:nvCxnSpPr>
        <p:spPr>
          <a:xfrm>
            <a:off x="4939947" y="2099450"/>
            <a:ext cx="426000" cy="600"/>
          </a:xfrm>
          <a:prstGeom prst="bentConnector3">
            <a:avLst>
              <a:gd fmla="val 49988" name="adj1"/>
            </a:avLst>
          </a:prstGeom>
          <a:noFill/>
          <a:ln cap="flat" cmpd="sng" w="9525">
            <a:solidFill>
              <a:schemeClr val="dk2"/>
            </a:solidFill>
            <a:prstDash val="solid"/>
            <a:round/>
            <a:headEnd len="med" w="med" type="none"/>
            <a:tailEnd len="med" w="med" type="triangle"/>
          </a:ln>
        </p:spPr>
      </p:cxnSp>
      <p:cxnSp>
        <p:nvCxnSpPr>
          <p:cNvPr id="1110" name="Google Shape;1110;p99"/>
          <p:cNvCxnSpPr>
            <a:stCxn id="1106" idx="3"/>
            <a:endCxn id="1089" idx="1"/>
          </p:cNvCxnSpPr>
          <p:nvPr/>
        </p:nvCxnSpPr>
        <p:spPr>
          <a:xfrm>
            <a:off x="4927125" y="2611075"/>
            <a:ext cx="426000" cy="600"/>
          </a:xfrm>
          <a:prstGeom prst="bentConnector3">
            <a:avLst>
              <a:gd fmla="val 49988" name="adj1"/>
            </a:avLst>
          </a:prstGeom>
          <a:noFill/>
          <a:ln cap="flat" cmpd="sng" w="9525">
            <a:solidFill>
              <a:schemeClr val="dk2"/>
            </a:solidFill>
            <a:prstDash val="solid"/>
            <a:round/>
            <a:headEnd len="med" w="med" type="none"/>
            <a:tailEnd len="med" w="med" type="triangle"/>
          </a:ln>
        </p:spPr>
      </p:cxnSp>
      <p:cxnSp>
        <p:nvCxnSpPr>
          <p:cNvPr id="1111" name="Google Shape;1111;p99"/>
          <p:cNvCxnSpPr>
            <a:stCxn id="1107" idx="3"/>
            <a:endCxn id="1090" idx="1"/>
          </p:cNvCxnSpPr>
          <p:nvPr/>
        </p:nvCxnSpPr>
        <p:spPr>
          <a:xfrm>
            <a:off x="4963500" y="3122700"/>
            <a:ext cx="389400" cy="600"/>
          </a:xfrm>
          <a:prstGeom prst="bentConnector3">
            <a:avLst>
              <a:gd fmla="val 50016"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0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2900"/>
              <a:t>Vamos al código</a:t>
            </a:r>
            <a:endParaRPr b="1" sz="3300"/>
          </a:p>
        </p:txBody>
      </p:sp>
      <p:pic>
        <p:nvPicPr>
          <p:cNvPr id="1117" name="Google Shape;1117;p100"/>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118" name="Google Shape;1118;p100"/>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01"/>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571500" y="0"/>
            <a:ext cx="10287002" cy="5143501"/>
          </a:xfrm>
          <a:prstGeom prst="rect">
            <a:avLst/>
          </a:prstGeom>
          <a:noFill/>
          <a:ln>
            <a:noFill/>
          </a:ln>
        </p:spPr>
      </p:pic>
      <p:sp>
        <p:nvSpPr>
          <p:cNvPr id="121" name="Google Shape;121;p21"/>
          <p:cNvSpPr/>
          <p:nvPr/>
        </p:nvSpPr>
        <p:spPr>
          <a:xfrm>
            <a:off x="-57525" y="1536475"/>
            <a:ext cx="9268200" cy="2062200"/>
          </a:xfrm>
          <a:prstGeom prst="rect">
            <a:avLst/>
          </a:prstGeom>
          <a:solidFill>
            <a:srgbClr val="007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22" name="Google Shape;122;p21"/>
          <p:cNvPicPr preferRelativeResize="0"/>
          <p:nvPr/>
        </p:nvPicPr>
        <p:blipFill>
          <a:blip r:embed="rId4">
            <a:alphaModFix/>
          </a:blip>
          <a:stretch>
            <a:fillRect/>
          </a:stretch>
        </p:blipFill>
        <p:spPr>
          <a:xfrm>
            <a:off x="204425" y="4610975"/>
            <a:ext cx="401850" cy="401850"/>
          </a:xfrm>
          <a:prstGeom prst="rect">
            <a:avLst/>
          </a:prstGeom>
          <a:noFill/>
          <a:ln>
            <a:noFill/>
          </a:ln>
        </p:spPr>
      </p:pic>
      <p:sp>
        <p:nvSpPr>
          <p:cNvPr id="123" name="Google Shape;123;p21"/>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
        <p:nvSpPr>
          <p:cNvPr id="124" name="Google Shape;124;p21"/>
          <p:cNvSpPr txBox="1"/>
          <p:nvPr>
            <p:ph idx="4294967295" type="title"/>
          </p:nvPr>
        </p:nvSpPr>
        <p:spPr>
          <a:xfrm>
            <a:off x="468350" y="1917475"/>
            <a:ext cx="8224800" cy="13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540">
                <a:solidFill>
                  <a:schemeClr val="lt1"/>
                </a:solidFill>
              </a:rPr>
              <a:t>La unificación de procesos es una de las principales tareas que deben de priorizar los equipos de ingeniería de datos</a:t>
            </a:r>
            <a:endParaRPr b="1" sz="2540">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02"/>
          <p:cNvSpPr txBox="1"/>
          <p:nvPr>
            <p:ph type="title"/>
          </p:nvPr>
        </p:nvSpPr>
        <p:spPr>
          <a:xfrm>
            <a:off x="311700" y="1988975"/>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2900"/>
              <a:t>Intervalos de Programación en Airflow</a:t>
            </a:r>
            <a:endParaRPr b="1" sz="3300"/>
          </a:p>
        </p:txBody>
      </p:sp>
      <p:pic>
        <p:nvPicPr>
          <p:cNvPr id="1129" name="Google Shape;1129;p102"/>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130" name="Google Shape;1130;p102"/>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03"/>
          <p:cNvSpPr txBox="1"/>
          <p:nvPr>
            <p:ph type="title"/>
          </p:nvPr>
        </p:nvSpPr>
        <p:spPr>
          <a:xfrm>
            <a:off x="311700" y="279625"/>
            <a:ext cx="8587500" cy="6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2000"/>
              <a:t>Automatización Programada con Apache Airflow DAGs</a:t>
            </a:r>
            <a:endParaRPr b="1" sz="2000"/>
          </a:p>
        </p:txBody>
      </p:sp>
      <p:sp>
        <p:nvSpPr>
          <p:cNvPr id="1136" name="Google Shape;1136;p103"/>
          <p:cNvSpPr txBox="1"/>
          <p:nvPr>
            <p:ph idx="1" type="body"/>
          </p:nvPr>
        </p:nvSpPr>
        <p:spPr>
          <a:xfrm>
            <a:off x="311700" y="982050"/>
            <a:ext cx="2933400" cy="3179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000"/>
              <a:t>El argumento </a:t>
            </a:r>
            <a:r>
              <a:rPr b="1" lang="es" sz="1000"/>
              <a:t>schedule_interval </a:t>
            </a:r>
            <a:r>
              <a:rPr lang="es" sz="1000"/>
              <a:t>al inicializar un DAG tiene, por defecto, un valor de </a:t>
            </a:r>
            <a:r>
              <a:rPr b="1" lang="es" sz="1000"/>
              <a:t>None</a:t>
            </a:r>
            <a:r>
              <a:rPr lang="es" sz="1000"/>
              <a:t>. En consecuencia, el DAG no se programará automáticamente y solo se ejecutará cuando se active manualmente desde la interfaz de usuario o la API. No obstante, al establecer la frecuencia de ejecución con la macro </a:t>
            </a:r>
            <a:r>
              <a:rPr b="1" lang="es" sz="1000"/>
              <a:t>@daily</a:t>
            </a:r>
            <a:r>
              <a:rPr lang="es" sz="1000"/>
              <a:t>, se generarán ejecuciones diarias a medianoche.</a:t>
            </a:r>
            <a:endParaRPr sz="1000"/>
          </a:p>
          <a:p>
            <a:pPr indent="0" lvl="0" marL="0" rtl="0" algn="l">
              <a:lnSpc>
                <a:spcPct val="100000"/>
              </a:lnSpc>
              <a:spcBef>
                <a:spcPts val="1200"/>
              </a:spcBef>
              <a:spcAft>
                <a:spcPts val="1200"/>
              </a:spcAft>
              <a:buNone/>
            </a:pPr>
            <a:r>
              <a:rPr lang="es" sz="1000"/>
              <a:t>Otro aspecto importante a tener en cuenta es la fecha de inicio, ya que desempeña un papel crucial en la determinación de la primera ejecución y los intervalos subsiguientes.</a:t>
            </a:r>
            <a:endParaRPr sz="1000"/>
          </a:p>
        </p:txBody>
      </p:sp>
      <p:sp>
        <p:nvSpPr>
          <p:cNvPr id="1137" name="Google Shape;1137;p103"/>
          <p:cNvSpPr/>
          <p:nvPr/>
        </p:nvSpPr>
        <p:spPr>
          <a:xfrm>
            <a:off x="4042350" y="2281100"/>
            <a:ext cx="919800" cy="263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38" name="Google Shape;1138;p103"/>
          <p:cNvSpPr/>
          <p:nvPr/>
        </p:nvSpPr>
        <p:spPr>
          <a:xfrm>
            <a:off x="4962150" y="2281100"/>
            <a:ext cx="919800" cy="263700"/>
          </a:xfrm>
          <a:prstGeom prst="rect">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39" name="Google Shape;1139;p103"/>
          <p:cNvSpPr/>
          <p:nvPr/>
        </p:nvSpPr>
        <p:spPr>
          <a:xfrm>
            <a:off x="5880850" y="2281100"/>
            <a:ext cx="919800" cy="263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40" name="Google Shape;1140;p103"/>
          <p:cNvSpPr/>
          <p:nvPr/>
        </p:nvSpPr>
        <p:spPr>
          <a:xfrm>
            <a:off x="6800650" y="2281100"/>
            <a:ext cx="919800" cy="263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41" name="Google Shape;1141;p103"/>
          <p:cNvSpPr/>
          <p:nvPr/>
        </p:nvSpPr>
        <p:spPr>
          <a:xfrm>
            <a:off x="7719350" y="2281100"/>
            <a:ext cx="5961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1142" name="Google Shape;1142;p103"/>
          <p:cNvCxnSpPr>
            <a:stCxn id="1137" idx="1"/>
            <a:endCxn id="1141" idx="3"/>
          </p:cNvCxnSpPr>
          <p:nvPr/>
        </p:nvCxnSpPr>
        <p:spPr>
          <a:xfrm>
            <a:off x="4042350" y="2412950"/>
            <a:ext cx="4273200" cy="0"/>
          </a:xfrm>
          <a:prstGeom prst="straightConnector1">
            <a:avLst/>
          </a:prstGeom>
          <a:noFill/>
          <a:ln cap="flat" cmpd="sng" w="9525">
            <a:solidFill>
              <a:schemeClr val="dk2"/>
            </a:solidFill>
            <a:prstDash val="solid"/>
            <a:round/>
            <a:headEnd len="med" w="med" type="none"/>
            <a:tailEnd len="med" w="med" type="triangle"/>
          </a:ln>
        </p:spPr>
      </p:cxnSp>
      <p:cxnSp>
        <p:nvCxnSpPr>
          <p:cNvPr id="1143" name="Google Shape;1143;p103"/>
          <p:cNvCxnSpPr>
            <a:stCxn id="1137" idx="1"/>
            <a:endCxn id="1137" idx="1"/>
          </p:cNvCxnSpPr>
          <p:nvPr/>
        </p:nvCxnSpPr>
        <p:spPr>
          <a:xfrm>
            <a:off x="4042350" y="2412950"/>
            <a:ext cx="0" cy="0"/>
          </a:xfrm>
          <a:prstGeom prst="straightConnector1">
            <a:avLst/>
          </a:prstGeom>
          <a:noFill/>
          <a:ln cap="flat" cmpd="sng" w="9525">
            <a:solidFill>
              <a:schemeClr val="dk2"/>
            </a:solidFill>
            <a:prstDash val="solid"/>
            <a:round/>
            <a:headEnd len="med" w="med" type="none"/>
            <a:tailEnd len="med" w="med" type="none"/>
          </a:ln>
        </p:spPr>
      </p:cxnSp>
      <p:cxnSp>
        <p:nvCxnSpPr>
          <p:cNvPr id="1144" name="Google Shape;1144;p103"/>
          <p:cNvCxnSpPr/>
          <p:nvPr/>
        </p:nvCxnSpPr>
        <p:spPr>
          <a:xfrm>
            <a:off x="4042350" y="2217950"/>
            <a:ext cx="0" cy="390000"/>
          </a:xfrm>
          <a:prstGeom prst="straightConnector1">
            <a:avLst/>
          </a:prstGeom>
          <a:noFill/>
          <a:ln cap="flat" cmpd="sng" w="9525">
            <a:solidFill>
              <a:schemeClr val="dk2"/>
            </a:solidFill>
            <a:prstDash val="solid"/>
            <a:round/>
            <a:headEnd len="med" w="med" type="none"/>
            <a:tailEnd len="med" w="med" type="none"/>
          </a:ln>
        </p:spPr>
      </p:cxnSp>
      <p:cxnSp>
        <p:nvCxnSpPr>
          <p:cNvPr id="1145" name="Google Shape;1145;p103"/>
          <p:cNvCxnSpPr/>
          <p:nvPr/>
        </p:nvCxnSpPr>
        <p:spPr>
          <a:xfrm>
            <a:off x="4962150" y="2217950"/>
            <a:ext cx="0" cy="390000"/>
          </a:xfrm>
          <a:prstGeom prst="straightConnector1">
            <a:avLst/>
          </a:prstGeom>
          <a:noFill/>
          <a:ln cap="flat" cmpd="sng" w="9525">
            <a:solidFill>
              <a:schemeClr val="dk2"/>
            </a:solidFill>
            <a:prstDash val="solid"/>
            <a:round/>
            <a:headEnd len="med" w="med" type="none"/>
            <a:tailEnd len="med" w="med" type="none"/>
          </a:ln>
        </p:spPr>
      </p:cxnSp>
      <p:cxnSp>
        <p:nvCxnSpPr>
          <p:cNvPr id="1146" name="Google Shape;1146;p103"/>
          <p:cNvCxnSpPr/>
          <p:nvPr/>
        </p:nvCxnSpPr>
        <p:spPr>
          <a:xfrm>
            <a:off x="5881950" y="2217950"/>
            <a:ext cx="0" cy="390000"/>
          </a:xfrm>
          <a:prstGeom prst="straightConnector1">
            <a:avLst/>
          </a:prstGeom>
          <a:noFill/>
          <a:ln cap="flat" cmpd="sng" w="9525">
            <a:solidFill>
              <a:schemeClr val="dk2"/>
            </a:solidFill>
            <a:prstDash val="solid"/>
            <a:round/>
            <a:headEnd len="med" w="med" type="none"/>
            <a:tailEnd len="med" w="med" type="none"/>
          </a:ln>
        </p:spPr>
      </p:cxnSp>
      <p:cxnSp>
        <p:nvCxnSpPr>
          <p:cNvPr id="1147" name="Google Shape;1147;p103"/>
          <p:cNvCxnSpPr/>
          <p:nvPr/>
        </p:nvCxnSpPr>
        <p:spPr>
          <a:xfrm>
            <a:off x="6815350" y="2217950"/>
            <a:ext cx="0" cy="390000"/>
          </a:xfrm>
          <a:prstGeom prst="straightConnector1">
            <a:avLst/>
          </a:prstGeom>
          <a:noFill/>
          <a:ln cap="flat" cmpd="sng" w="9525">
            <a:solidFill>
              <a:schemeClr val="dk2"/>
            </a:solidFill>
            <a:prstDash val="solid"/>
            <a:round/>
            <a:headEnd len="med" w="med" type="none"/>
            <a:tailEnd len="med" w="med" type="none"/>
          </a:ln>
        </p:spPr>
      </p:cxnSp>
      <p:cxnSp>
        <p:nvCxnSpPr>
          <p:cNvPr id="1148" name="Google Shape;1148;p103"/>
          <p:cNvCxnSpPr/>
          <p:nvPr/>
        </p:nvCxnSpPr>
        <p:spPr>
          <a:xfrm>
            <a:off x="7719350" y="2217950"/>
            <a:ext cx="0" cy="390000"/>
          </a:xfrm>
          <a:prstGeom prst="straightConnector1">
            <a:avLst/>
          </a:prstGeom>
          <a:noFill/>
          <a:ln cap="flat" cmpd="sng" w="9525">
            <a:solidFill>
              <a:schemeClr val="dk2"/>
            </a:solidFill>
            <a:prstDash val="solid"/>
            <a:round/>
            <a:headEnd len="med" w="med" type="none"/>
            <a:tailEnd len="med" w="med" type="none"/>
          </a:ln>
        </p:spPr>
      </p:cxnSp>
      <p:sp>
        <p:nvSpPr>
          <p:cNvPr id="1149" name="Google Shape;1149;p103"/>
          <p:cNvSpPr txBox="1"/>
          <p:nvPr/>
        </p:nvSpPr>
        <p:spPr>
          <a:xfrm>
            <a:off x="3581575" y="2217925"/>
            <a:ext cx="4017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500">
                <a:solidFill>
                  <a:schemeClr val="dk2"/>
                </a:solidFill>
                <a:latin typeface="Poppins"/>
                <a:ea typeface="Poppins"/>
                <a:cs typeface="Poppins"/>
                <a:sym typeface="Poppins"/>
              </a:rPr>
              <a:t>Fecha de Inicio</a:t>
            </a:r>
            <a:endParaRPr sz="500">
              <a:solidFill>
                <a:schemeClr val="dk2"/>
              </a:solidFill>
              <a:latin typeface="Poppins"/>
              <a:ea typeface="Poppins"/>
              <a:cs typeface="Poppins"/>
              <a:sym typeface="Poppins"/>
            </a:endParaRPr>
          </a:p>
        </p:txBody>
      </p:sp>
      <p:sp>
        <p:nvSpPr>
          <p:cNvPr id="1150" name="Google Shape;1150;p103"/>
          <p:cNvSpPr txBox="1"/>
          <p:nvPr/>
        </p:nvSpPr>
        <p:spPr>
          <a:xfrm>
            <a:off x="4679925" y="1763100"/>
            <a:ext cx="5961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500">
                <a:solidFill>
                  <a:schemeClr val="dk2"/>
                </a:solidFill>
                <a:latin typeface="Poppins"/>
                <a:ea typeface="Poppins"/>
                <a:cs typeface="Poppins"/>
                <a:sym typeface="Poppins"/>
              </a:rPr>
              <a:t>Primera ejecución</a:t>
            </a:r>
            <a:endParaRPr sz="500">
              <a:solidFill>
                <a:schemeClr val="dk2"/>
              </a:solidFill>
              <a:latin typeface="Poppins"/>
              <a:ea typeface="Poppins"/>
              <a:cs typeface="Poppins"/>
              <a:sym typeface="Poppins"/>
            </a:endParaRPr>
          </a:p>
        </p:txBody>
      </p:sp>
      <p:sp>
        <p:nvSpPr>
          <p:cNvPr id="1151" name="Google Shape;1151;p103"/>
          <p:cNvSpPr txBox="1"/>
          <p:nvPr/>
        </p:nvSpPr>
        <p:spPr>
          <a:xfrm>
            <a:off x="5583900" y="1763100"/>
            <a:ext cx="5961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500">
                <a:solidFill>
                  <a:schemeClr val="dk2"/>
                </a:solidFill>
                <a:latin typeface="Poppins"/>
                <a:ea typeface="Poppins"/>
                <a:cs typeface="Poppins"/>
                <a:sym typeface="Poppins"/>
              </a:rPr>
              <a:t>Segunda ejecución</a:t>
            </a:r>
            <a:endParaRPr sz="500">
              <a:solidFill>
                <a:schemeClr val="dk2"/>
              </a:solidFill>
              <a:latin typeface="Poppins"/>
              <a:ea typeface="Poppins"/>
              <a:cs typeface="Poppins"/>
              <a:sym typeface="Poppins"/>
            </a:endParaRPr>
          </a:p>
        </p:txBody>
      </p:sp>
      <p:sp>
        <p:nvSpPr>
          <p:cNvPr id="1152" name="Google Shape;1152;p103"/>
          <p:cNvSpPr txBox="1"/>
          <p:nvPr/>
        </p:nvSpPr>
        <p:spPr>
          <a:xfrm>
            <a:off x="6517300" y="1763100"/>
            <a:ext cx="5961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500">
                <a:solidFill>
                  <a:schemeClr val="dk2"/>
                </a:solidFill>
                <a:latin typeface="Poppins"/>
                <a:ea typeface="Poppins"/>
                <a:cs typeface="Poppins"/>
                <a:sym typeface="Poppins"/>
              </a:rPr>
              <a:t>Tercera ejecución</a:t>
            </a:r>
            <a:endParaRPr sz="500">
              <a:solidFill>
                <a:schemeClr val="dk2"/>
              </a:solidFill>
              <a:latin typeface="Poppins"/>
              <a:ea typeface="Poppins"/>
              <a:cs typeface="Poppins"/>
              <a:sym typeface="Poppins"/>
            </a:endParaRPr>
          </a:p>
        </p:txBody>
      </p:sp>
      <p:sp>
        <p:nvSpPr>
          <p:cNvPr id="1153" name="Google Shape;1153;p103"/>
          <p:cNvSpPr txBox="1"/>
          <p:nvPr/>
        </p:nvSpPr>
        <p:spPr>
          <a:xfrm>
            <a:off x="7421300" y="1763100"/>
            <a:ext cx="5961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500">
                <a:solidFill>
                  <a:schemeClr val="dk2"/>
                </a:solidFill>
                <a:latin typeface="Poppins"/>
                <a:ea typeface="Poppins"/>
                <a:cs typeface="Poppins"/>
                <a:sym typeface="Poppins"/>
              </a:rPr>
              <a:t>Cuarta ejecución</a:t>
            </a:r>
            <a:endParaRPr sz="500">
              <a:solidFill>
                <a:schemeClr val="dk2"/>
              </a:solidFill>
              <a:latin typeface="Poppins"/>
              <a:ea typeface="Poppins"/>
              <a:cs typeface="Poppins"/>
              <a:sym typeface="Poppins"/>
            </a:endParaRPr>
          </a:p>
        </p:txBody>
      </p:sp>
      <p:sp>
        <p:nvSpPr>
          <p:cNvPr id="1154" name="Google Shape;1154;p103"/>
          <p:cNvSpPr txBox="1"/>
          <p:nvPr/>
        </p:nvSpPr>
        <p:spPr>
          <a:xfrm>
            <a:off x="8374625" y="2264275"/>
            <a:ext cx="596100" cy="29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500">
                <a:solidFill>
                  <a:schemeClr val="dk2"/>
                </a:solidFill>
                <a:latin typeface="Poppins"/>
                <a:ea typeface="Poppins"/>
                <a:cs typeface="Poppins"/>
                <a:sym typeface="Poppins"/>
              </a:rPr>
              <a:t>Ejecuciones Futuras </a:t>
            </a:r>
            <a:endParaRPr sz="500">
              <a:solidFill>
                <a:schemeClr val="dk2"/>
              </a:solidFill>
              <a:latin typeface="Poppins"/>
              <a:ea typeface="Poppins"/>
              <a:cs typeface="Poppins"/>
              <a:sym typeface="Poppins"/>
            </a:endParaRPr>
          </a:p>
        </p:txBody>
      </p:sp>
      <p:sp>
        <p:nvSpPr>
          <p:cNvPr id="1155" name="Google Shape;1155;p103"/>
          <p:cNvSpPr txBox="1"/>
          <p:nvPr/>
        </p:nvSpPr>
        <p:spPr>
          <a:xfrm>
            <a:off x="4664100" y="2702750"/>
            <a:ext cx="5961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500">
                <a:solidFill>
                  <a:schemeClr val="dk2"/>
                </a:solidFill>
                <a:latin typeface="Poppins"/>
                <a:ea typeface="Poppins"/>
                <a:cs typeface="Poppins"/>
                <a:sym typeface="Poppins"/>
              </a:rPr>
              <a:t>2024-01-02</a:t>
            </a:r>
            <a:endParaRPr sz="500">
              <a:solidFill>
                <a:schemeClr val="dk2"/>
              </a:solidFill>
              <a:latin typeface="Poppins"/>
              <a:ea typeface="Poppins"/>
              <a:cs typeface="Poppins"/>
              <a:sym typeface="Poppins"/>
            </a:endParaRPr>
          </a:p>
          <a:p>
            <a:pPr indent="0" lvl="0" marL="0" rtl="0" algn="ctr">
              <a:spcBef>
                <a:spcPts val="0"/>
              </a:spcBef>
              <a:spcAft>
                <a:spcPts val="0"/>
              </a:spcAft>
              <a:buNone/>
            </a:pPr>
            <a:r>
              <a:rPr lang="es" sz="500">
                <a:solidFill>
                  <a:schemeClr val="dk2"/>
                </a:solidFill>
                <a:latin typeface="Poppins"/>
                <a:ea typeface="Poppins"/>
                <a:cs typeface="Poppins"/>
                <a:sym typeface="Poppins"/>
              </a:rPr>
              <a:t>00:00</a:t>
            </a:r>
            <a:endParaRPr sz="500">
              <a:solidFill>
                <a:schemeClr val="dk2"/>
              </a:solidFill>
              <a:latin typeface="Poppins"/>
              <a:ea typeface="Poppins"/>
              <a:cs typeface="Poppins"/>
              <a:sym typeface="Poppins"/>
            </a:endParaRPr>
          </a:p>
        </p:txBody>
      </p:sp>
      <p:sp>
        <p:nvSpPr>
          <p:cNvPr id="1156" name="Google Shape;1156;p103"/>
          <p:cNvSpPr txBox="1"/>
          <p:nvPr/>
        </p:nvSpPr>
        <p:spPr>
          <a:xfrm>
            <a:off x="3744300" y="2702750"/>
            <a:ext cx="5961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500">
                <a:solidFill>
                  <a:schemeClr val="dk2"/>
                </a:solidFill>
                <a:latin typeface="Poppins"/>
                <a:ea typeface="Poppins"/>
                <a:cs typeface="Poppins"/>
                <a:sym typeface="Poppins"/>
              </a:rPr>
              <a:t>2024-01-01</a:t>
            </a:r>
            <a:endParaRPr sz="500">
              <a:solidFill>
                <a:schemeClr val="dk2"/>
              </a:solidFill>
              <a:latin typeface="Poppins"/>
              <a:ea typeface="Poppins"/>
              <a:cs typeface="Poppins"/>
              <a:sym typeface="Poppins"/>
            </a:endParaRPr>
          </a:p>
          <a:p>
            <a:pPr indent="0" lvl="0" marL="0" rtl="0" algn="ctr">
              <a:spcBef>
                <a:spcPts val="0"/>
              </a:spcBef>
              <a:spcAft>
                <a:spcPts val="0"/>
              </a:spcAft>
              <a:buNone/>
            </a:pPr>
            <a:r>
              <a:rPr lang="es" sz="500">
                <a:solidFill>
                  <a:schemeClr val="dk2"/>
                </a:solidFill>
                <a:latin typeface="Poppins"/>
                <a:ea typeface="Poppins"/>
                <a:cs typeface="Poppins"/>
                <a:sym typeface="Poppins"/>
              </a:rPr>
              <a:t>00:00</a:t>
            </a:r>
            <a:endParaRPr sz="500">
              <a:solidFill>
                <a:schemeClr val="dk2"/>
              </a:solidFill>
              <a:latin typeface="Poppins"/>
              <a:ea typeface="Poppins"/>
              <a:cs typeface="Poppins"/>
              <a:sym typeface="Poppins"/>
            </a:endParaRPr>
          </a:p>
        </p:txBody>
      </p:sp>
      <p:sp>
        <p:nvSpPr>
          <p:cNvPr id="1157" name="Google Shape;1157;p103"/>
          <p:cNvSpPr txBox="1"/>
          <p:nvPr/>
        </p:nvSpPr>
        <p:spPr>
          <a:xfrm>
            <a:off x="5583900" y="2702750"/>
            <a:ext cx="5961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500">
                <a:solidFill>
                  <a:schemeClr val="dk2"/>
                </a:solidFill>
                <a:latin typeface="Poppins"/>
                <a:ea typeface="Poppins"/>
                <a:cs typeface="Poppins"/>
                <a:sym typeface="Poppins"/>
              </a:rPr>
              <a:t>2024-01-03</a:t>
            </a:r>
            <a:endParaRPr sz="500">
              <a:solidFill>
                <a:schemeClr val="dk2"/>
              </a:solidFill>
              <a:latin typeface="Poppins"/>
              <a:ea typeface="Poppins"/>
              <a:cs typeface="Poppins"/>
              <a:sym typeface="Poppins"/>
            </a:endParaRPr>
          </a:p>
          <a:p>
            <a:pPr indent="0" lvl="0" marL="0" rtl="0" algn="ctr">
              <a:spcBef>
                <a:spcPts val="0"/>
              </a:spcBef>
              <a:spcAft>
                <a:spcPts val="0"/>
              </a:spcAft>
              <a:buNone/>
            </a:pPr>
            <a:r>
              <a:rPr lang="es" sz="500">
                <a:solidFill>
                  <a:schemeClr val="dk2"/>
                </a:solidFill>
                <a:latin typeface="Poppins"/>
                <a:ea typeface="Poppins"/>
                <a:cs typeface="Poppins"/>
                <a:sym typeface="Poppins"/>
              </a:rPr>
              <a:t>00:00</a:t>
            </a:r>
            <a:endParaRPr sz="500">
              <a:solidFill>
                <a:schemeClr val="dk2"/>
              </a:solidFill>
              <a:latin typeface="Poppins"/>
              <a:ea typeface="Poppins"/>
              <a:cs typeface="Poppins"/>
              <a:sym typeface="Poppins"/>
            </a:endParaRPr>
          </a:p>
        </p:txBody>
      </p:sp>
      <p:sp>
        <p:nvSpPr>
          <p:cNvPr id="1158" name="Google Shape;1158;p103"/>
          <p:cNvSpPr txBox="1"/>
          <p:nvPr/>
        </p:nvSpPr>
        <p:spPr>
          <a:xfrm>
            <a:off x="6503700" y="2702750"/>
            <a:ext cx="5961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500">
                <a:solidFill>
                  <a:schemeClr val="dk2"/>
                </a:solidFill>
                <a:latin typeface="Poppins"/>
                <a:ea typeface="Poppins"/>
                <a:cs typeface="Poppins"/>
                <a:sym typeface="Poppins"/>
              </a:rPr>
              <a:t>2024-01-04</a:t>
            </a:r>
            <a:endParaRPr sz="500">
              <a:solidFill>
                <a:schemeClr val="dk2"/>
              </a:solidFill>
              <a:latin typeface="Poppins"/>
              <a:ea typeface="Poppins"/>
              <a:cs typeface="Poppins"/>
              <a:sym typeface="Poppins"/>
            </a:endParaRPr>
          </a:p>
          <a:p>
            <a:pPr indent="0" lvl="0" marL="0" rtl="0" algn="ctr">
              <a:spcBef>
                <a:spcPts val="0"/>
              </a:spcBef>
              <a:spcAft>
                <a:spcPts val="0"/>
              </a:spcAft>
              <a:buNone/>
            </a:pPr>
            <a:r>
              <a:rPr lang="es" sz="500">
                <a:solidFill>
                  <a:schemeClr val="dk2"/>
                </a:solidFill>
                <a:latin typeface="Poppins"/>
                <a:ea typeface="Poppins"/>
                <a:cs typeface="Poppins"/>
                <a:sym typeface="Poppins"/>
              </a:rPr>
              <a:t>00:00</a:t>
            </a:r>
            <a:endParaRPr sz="500">
              <a:solidFill>
                <a:schemeClr val="dk2"/>
              </a:solidFill>
              <a:latin typeface="Poppins"/>
              <a:ea typeface="Poppins"/>
              <a:cs typeface="Poppins"/>
              <a:sym typeface="Poppins"/>
            </a:endParaRPr>
          </a:p>
        </p:txBody>
      </p:sp>
      <p:sp>
        <p:nvSpPr>
          <p:cNvPr id="1159" name="Google Shape;1159;p103"/>
          <p:cNvSpPr txBox="1"/>
          <p:nvPr/>
        </p:nvSpPr>
        <p:spPr>
          <a:xfrm>
            <a:off x="7423500" y="2702750"/>
            <a:ext cx="5961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500">
                <a:solidFill>
                  <a:schemeClr val="dk2"/>
                </a:solidFill>
                <a:latin typeface="Poppins"/>
                <a:ea typeface="Poppins"/>
                <a:cs typeface="Poppins"/>
                <a:sym typeface="Poppins"/>
              </a:rPr>
              <a:t>2024-01-05</a:t>
            </a:r>
            <a:endParaRPr sz="500">
              <a:solidFill>
                <a:schemeClr val="dk2"/>
              </a:solidFill>
              <a:latin typeface="Poppins"/>
              <a:ea typeface="Poppins"/>
              <a:cs typeface="Poppins"/>
              <a:sym typeface="Poppins"/>
            </a:endParaRPr>
          </a:p>
          <a:p>
            <a:pPr indent="0" lvl="0" marL="0" rtl="0" algn="ctr">
              <a:spcBef>
                <a:spcPts val="0"/>
              </a:spcBef>
              <a:spcAft>
                <a:spcPts val="0"/>
              </a:spcAft>
              <a:buNone/>
            </a:pPr>
            <a:r>
              <a:rPr lang="es" sz="500">
                <a:solidFill>
                  <a:schemeClr val="dk2"/>
                </a:solidFill>
                <a:latin typeface="Poppins"/>
                <a:ea typeface="Poppins"/>
                <a:cs typeface="Poppins"/>
                <a:sym typeface="Poppins"/>
              </a:rPr>
              <a:t>00:00</a:t>
            </a:r>
            <a:endParaRPr sz="500">
              <a:solidFill>
                <a:schemeClr val="dk2"/>
              </a:solidFill>
              <a:latin typeface="Poppins"/>
              <a:ea typeface="Poppins"/>
              <a:cs typeface="Poppins"/>
              <a:sym typeface="Poppins"/>
            </a:endParaRPr>
          </a:p>
        </p:txBody>
      </p:sp>
      <p:pic>
        <p:nvPicPr>
          <p:cNvPr id="1160" name="Google Shape;1160;p103"/>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161" name="Google Shape;1161;p103"/>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04"/>
          <p:cNvSpPr txBox="1"/>
          <p:nvPr>
            <p:ph type="title"/>
          </p:nvPr>
        </p:nvSpPr>
        <p:spPr>
          <a:xfrm>
            <a:off x="445650" y="857200"/>
            <a:ext cx="3333300" cy="74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2000"/>
              <a:t>Intervalos de programación Cron</a:t>
            </a:r>
            <a:endParaRPr b="1" sz="2000"/>
          </a:p>
        </p:txBody>
      </p:sp>
      <p:sp>
        <p:nvSpPr>
          <p:cNvPr id="1167" name="Google Shape;1167;p104"/>
          <p:cNvSpPr txBox="1"/>
          <p:nvPr>
            <p:ph idx="1" type="body"/>
          </p:nvPr>
        </p:nvSpPr>
        <p:spPr>
          <a:xfrm>
            <a:off x="445650" y="1600300"/>
            <a:ext cx="3213000" cy="159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s" sz="1000"/>
              <a:t>La sintaxis cron consta de cinco componentes (minuto, hora, día del mes, mes y día de la semana)</a:t>
            </a:r>
            <a:r>
              <a:rPr lang="es" sz="1000"/>
              <a:t> y permite una representación detallada del momento en que debe ejecutarse un trabajo cron. </a:t>
            </a:r>
            <a:r>
              <a:rPr b="1" lang="es" sz="1000"/>
              <a:t>Los asteriscos (*) se utilizan para definir campos sin restricciones</a:t>
            </a:r>
            <a:r>
              <a:rPr lang="es" sz="1000"/>
              <a:t>, lo que significa que no se tiene en cuenta el valor de ese campo.</a:t>
            </a:r>
            <a:endParaRPr sz="1000"/>
          </a:p>
        </p:txBody>
      </p:sp>
      <p:sp>
        <p:nvSpPr>
          <p:cNvPr id="1168" name="Google Shape;1168;p104"/>
          <p:cNvSpPr txBox="1"/>
          <p:nvPr>
            <p:ph idx="1" type="body"/>
          </p:nvPr>
        </p:nvSpPr>
        <p:spPr>
          <a:xfrm>
            <a:off x="3851350" y="368050"/>
            <a:ext cx="5047800" cy="3396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000"/>
              <a:t>Ejemplos de expresiones cron y sus significados incluyen:</a:t>
            </a:r>
            <a:endParaRPr sz="1000"/>
          </a:p>
          <a:p>
            <a:pPr indent="-292100" lvl="0" marL="457200" rtl="0" algn="l">
              <a:lnSpc>
                <a:spcPct val="100000"/>
              </a:lnSpc>
              <a:spcBef>
                <a:spcPts val="1200"/>
              </a:spcBef>
              <a:spcAft>
                <a:spcPts val="0"/>
              </a:spcAft>
              <a:buSzPts val="1000"/>
              <a:buChar char="-"/>
            </a:pPr>
            <a:r>
              <a:rPr b="1" lang="es" sz="1000"/>
              <a:t>0 * * * *</a:t>
            </a:r>
            <a:r>
              <a:rPr lang="es" sz="1000"/>
              <a:t>: Cada hora, ejecutando en la hora.</a:t>
            </a:r>
            <a:endParaRPr sz="1000"/>
          </a:p>
          <a:p>
            <a:pPr indent="-292100" lvl="0" marL="457200" rtl="0" algn="l">
              <a:lnSpc>
                <a:spcPct val="100000"/>
              </a:lnSpc>
              <a:spcBef>
                <a:spcPts val="0"/>
              </a:spcBef>
              <a:spcAft>
                <a:spcPts val="0"/>
              </a:spcAft>
              <a:buSzPts val="1000"/>
              <a:buChar char="-"/>
            </a:pPr>
            <a:r>
              <a:rPr b="1" lang="es" sz="1000"/>
              <a:t>0 0 * * *</a:t>
            </a:r>
            <a:r>
              <a:rPr lang="es" sz="1000"/>
              <a:t>: Todos los días, ejecutando a la medianoche.</a:t>
            </a:r>
            <a:endParaRPr sz="1000"/>
          </a:p>
          <a:p>
            <a:pPr indent="-292100" lvl="0" marL="457200" rtl="0" algn="l">
              <a:lnSpc>
                <a:spcPct val="100000"/>
              </a:lnSpc>
              <a:spcBef>
                <a:spcPts val="0"/>
              </a:spcBef>
              <a:spcAft>
                <a:spcPts val="0"/>
              </a:spcAft>
              <a:buSzPts val="1000"/>
              <a:buChar char="-"/>
            </a:pPr>
            <a:r>
              <a:rPr b="1" lang="es" sz="1000"/>
              <a:t>0 0 * * 0</a:t>
            </a:r>
            <a:r>
              <a:rPr lang="es" sz="1000"/>
              <a:t>: Semanal, ejecutando a la medianoche del domingo.</a:t>
            </a:r>
            <a:endParaRPr sz="1000"/>
          </a:p>
          <a:p>
            <a:pPr indent="0" lvl="0" marL="0" rtl="0" algn="l">
              <a:lnSpc>
                <a:spcPct val="100000"/>
              </a:lnSpc>
              <a:spcBef>
                <a:spcPts val="1200"/>
              </a:spcBef>
              <a:spcAft>
                <a:spcPts val="0"/>
              </a:spcAft>
              <a:buNone/>
            </a:pPr>
            <a:r>
              <a:rPr lang="es" sz="1000"/>
              <a:t>La sintaxis cron también permite definir expresiones más complejas, como:</a:t>
            </a:r>
            <a:endParaRPr sz="1000"/>
          </a:p>
          <a:p>
            <a:pPr indent="-292100" lvl="0" marL="457200" rtl="0" algn="l">
              <a:lnSpc>
                <a:spcPct val="100000"/>
              </a:lnSpc>
              <a:spcBef>
                <a:spcPts val="1200"/>
              </a:spcBef>
              <a:spcAft>
                <a:spcPts val="0"/>
              </a:spcAft>
              <a:buSzPts val="1000"/>
              <a:buChar char="-"/>
            </a:pPr>
            <a:r>
              <a:rPr b="1" lang="es" sz="1000"/>
              <a:t>0 0 1 * *</a:t>
            </a:r>
            <a:r>
              <a:rPr lang="es" sz="1000"/>
              <a:t>: La medianoche del primero de cada mes.</a:t>
            </a:r>
            <a:endParaRPr sz="1000"/>
          </a:p>
          <a:p>
            <a:pPr indent="-292100" lvl="0" marL="457200" rtl="0" algn="l">
              <a:lnSpc>
                <a:spcPct val="100000"/>
              </a:lnSpc>
              <a:spcBef>
                <a:spcPts val="0"/>
              </a:spcBef>
              <a:spcAft>
                <a:spcPts val="0"/>
              </a:spcAft>
              <a:buSzPts val="1000"/>
              <a:buChar char="-"/>
            </a:pPr>
            <a:r>
              <a:rPr b="1" lang="es" sz="1000"/>
              <a:t>45 23 * * SAT</a:t>
            </a:r>
            <a:r>
              <a:rPr lang="es" sz="1000"/>
              <a:t>: A las 23:45 todos los sábados.</a:t>
            </a:r>
            <a:endParaRPr sz="1000"/>
          </a:p>
          <a:p>
            <a:pPr indent="0" lvl="0" marL="0" rtl="0" algn="l">
              <a:lnSpc>
                <a:spcPct val="100000"/>
              </a:lnSpc>
              <a:spcBef>
                <a:spcPts val="1200"/>
              </a:spcBef>
              <a:spcAft>
                <a:spcPts val="0"/>
              </a:spcAft>
              <a:buNone/>
            </a:pPr>
            <a:r>
              <a:rPr lang="es" sz="1000"/>
              <a:t>Además, las expresiones cron permiten definir colecciones de valores mediante comas (,) para listas de valores y guiones (-) para rangos de valores. Ejemplos incluyen:</a:t>
            </a:r>
            <a:endParaRPr sz="1000"/>
          </a:p>
          <a:p>
            <a:pPr indent="-292100" lvl="0" marL="457200" rtl="0" algn="l">
              <a:lnSpc>
                <a:spcPct val="100000"/>
              </a:lnSpc>
              <a:spcBef>
                <a:spcPts val="1200"/>
              </a:spcBef>
              <a:spcAft>
                <a:spcPts val="0"/>
              </a:spcAft>
              <a:buSzPts val="1000"/>
              <a:buChar char="-"/>
            </a:pPr>
            <a:r>
              <a:rPr b="1" lang="es" sz="1000"/>
              <a:t>0 0 * * MON,WED,FRI</a:t>
            </a:r>
            <a:r>
              <a:rPr lang="es" sz="1000"/>
              <a:t>: Correr todos los lunes, miércoles, y viernes a la medianoche.</a:t>
            </a:r>
            <a:endParaRPr sz="1000"/>
          </a:p>
          <a:p>
            <a:pPr indent="-292100" lvl="0" marL="457200" rtl="0" algn="l">
              <a:lnSpc>
                <a:spcPct val="100000"/>
              </a:lnSpc>
              <a:spcBef>
                <a:spcPts val="0"/>
              </a:spcBef>
              <a:spcAft>
                <a:spcPts val="0"/>
              </a:spcAft>
              <a:buSzPts val="1000"/>
              <a:buChar char="-"/>
            </a:pPr>
            <a:r>
              <a:rPr b="1" lang="es" sz="1000"/>
              <a:t>0 0 * * MON-FRI</a:t>
            </a:r>
            <a:r>
              <a:rPr lang="es" sz="1000"/>
              <a:t>: Ejecutar todos los días de la semana a la medianoche.</a:t>
            </a:r>
            <a:endParaRPr sz="1000"/>
          </a:p>
          <a:p>
            <a:pPr indent="-292100" lvl="0" marL="457200" rtl="0" algn="l">
              <a:lnSpc>
                <a:spcPct val="100000"/>
              </a:lnSpc>
              <a:spcBef>
                <a:spcPts val="0"/>
              </a:spcBef>
              <a:spcAft>
                <a:spcPts val="0"/>
              </a:spcAft>
              <a:buSzPts val="1000"/>
              <a:buChar char="-"/>
            </a:pPr>
            <a:r>
              <a:rPr b="1" lang="es" sz="1000"/>
              <a:t>0 0,12 * * *</a:t>
            </a:r>
            <a:r>
              <a:rPr lang="es" sz="1000"/>
              <a:t>: Correr todos los días a las 00:00 y 12:00.</a:t>
            </a:r>
            <a:endParaRPr sz="1000"/>
          </a:p>
        </p:txBody>
      </p:sp>
      <p:pic>
        <p:nvPicPr>
          <p:cNvPr id="1169" name="Google Shape;1169;p104"/>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170" name="Google Shape;1170;p104"/>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05"/>
          <p:cNvSpPr txBox="1"/>
          <p:nvPr>
            <p:ph type="title"/>
          </p:nvPr>
        </p:nvSpPr>
        <p:spPr>
          <a:xfrm>
            <a:off x="311700" y="279625"/>
            <a:ext cx="8515500" cy="52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2000"/>
              <a:t>Intervalos de programación basados en frecuencia</a:t>
            </a:r>
            <a:endParaRPr b="1" sz="2000"/>
          </a:p>
        </p:txBody>
      </p:sp>
      <p:sp>
        <p:nvSpPr>
          <p:cNvPr id="1176" name="Google Shape;1176;p105"/>
          <p:cNvSpPr txBox="1"/>
          <p:nvPr>
            <p:ph idx="1" type="body"/>
          </p:nvPr>
        </p:nvSpPr>
        <p:spPr>
          <a:xfrm>
            <a:off x="5883175" y="868075"/>
            <a:ext cx="2852400" cy="247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000"/>
              <a:t>El DAG se ejecutará cada tres días después de la fecha de inicio, es decir, en los días 4, 7, 10 y así sucesivamente de enero de 2019. Este enfoque proporciona una solución sencilla y flexible para definir intervalos de tiempo basados en la frecuencia sin preocuparse por las limitaciones de las expresiones cron.</a:t>
            </a:r>
            <a:endParaRPr sz="1000"/>
          </a:p>
          <a:p>
            <a:pPr indent="0" lvl="0" marL="0" rtl="0" algn="l">
              <a:lnSpc>
                <a:spcPct val="100000"/>
              </a:lnSpc>
              <a:spcBef>
                <a:spcPts val="1200"/>
              </a:spcBef>
              <a:spcAft>
                <a:spcPts val="1200"/>
              </a:spcAft>
              <a:buNone/>
            </a:pPr>
            <a:r>
              <a:rPr lang="es" sz="1000"/>
              <a:t>Adicionalmente, esta técnica también es aplicable para programar DAGs en intervalos más cortos o largos, como ejecutar el DAG cada 10 minutos (timedelta(minutes=10)) o cada dos horas (timedelta(hours=2)).</a:t>
            </a:r>
            <a:endParaRPr sz="1000"/>
          </a:p>
        </p:txBody>
      </p:sp>
      <p:pic>
        <p:nvPicPr>
          <p:cNvPr id="1177" name="Google Shape;1177;p105"/>
          <p:cNvPicPr preferRelativeResize="0"/>
          <p:nvPr/>
        </p:nvPicPr>
        <p:blipFill>
          <a:blip r:embed="rId3">
            <a:alphaModFix/>
          </a:blip>
          <a:stretch>
            <a:fillRect/>
          </a:stretch>
        </p:blipFill>
        <p:spPr>
          <a:xfrm>
            <a:off x="397400" y="868075"/>
            <a:ext cx="5229972" cy="3434727"/>
          </a:xfrm>
          <a:prstGeom prst="rect">
            <a:avLst/>
          </a:prstGeom>
          <a:noFill/>
          <a:ln>
            <a:noFill/>
          </a:ln>
        </p:spPr>
      </p:pic>
      <p:pic>
        <p:nvPicPr>
          <p:cNvPr id="1178" name="Google Shape;1178;p105"/>
          <p:cNvPicPr preferRelativeResize="0"/>
          <p:nvPr/>
        </p:nvPicPr>
        <p:blipFill>
          <a:blip r:embed="rId4">
            <a:alphaModFix/>
          </a:blip>
          <a:stretch>
            <a:fillRect/>
          </a:stretch>
        </p:blipFill>
        <p:spPr>
          <a:xfrm>
            <a:off x="204425" y="4610975"/>
            <a:ext cx="401850" cy="401850"/>
          </a:xfrm>
          <a:prstGeom prst="rect">
            <a:avLst/>
          </a:prstGeom>
          <a:noFill/>
          <a:ln>
            <a:noFill/>
          </a:ln>
        </p:spPr>
      </p:pic>
      <p:sp>
        <p:nvSpPr>
          <p:cNvPr id="1179" name="Google Shape;1179;p105"/>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06"/>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07"/>
          <p:cNvSpPr txBox="1"/>
          <p:nvPr>
            <p:ph type="title"/>
          </p:nvPr>
        </p:nvSpPr>
        <p:spPr>
          <a:xfrm>
            <a:off x="4572000" y="1698025"/>
            <a:ext cx="4275300" cy="111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s"/>
              <a:t>Uso de Plantillas en la Definición de Tareas con Operadores en Airflow</a:t>
            </a:r>
            <a:endParaRPr b="1"/>
          </a:p>
        </p:txBody>
      </p:sp>
      <p:pic>
        <p:nvPicPr>
          <p:cNvPr id="1190" name="Google Shape;1190;p107"/>
          <p:cNvPicPr preferRelativeResize="0"/>
          <p:nvPr/>
        </p:nvPicPr>
        <p:blipFill>
          <a:blip r:embed="rId3">
            <a:alphaModFix/>
          </a:blip>
          <a:stretch>
            <a:fillRect/>
          </a:stretch>
        </p:blipFill>
        <p:spPr>
          <a:xfrm>
            <a:off x="334350" y="207700"/>
            <a:ext cx="4000021" cy="4282301"/>
          </a:xfrm>
          <a:prstGeom prst="rect">
            <a:avLst/>
          </a:prstGeom>
          <a:noFill/>
          <a:ln>
            <a:noFill/>
          </a:ln>
        </p:spPr>
      </p:pic>
      <p:pic>
        <p:nvPicPr>
          <p:cNvPr id="1191" name="Google Shape;1191;p107"/>
          <p:cNvPicPr preferRelativeResize="0"/>
          <p:nvPr/>
        </p:nvPicPr>
        <p:blipFill>
          <a:blip r:embed="rId4">
            <a:alphaModFix/>
          </a:blip>
          <a:stretch>
            <a:fillRect/>
          </a:stretch>
        </p:blipFill>
        <p:spPr>
          <a:xfrm>
            <a:off x="204425" y="4610975"/>
            <a:ext cx="401850" cy="401850"/>
          </a:xfrm>
          <a:prstGeom prst="rect">
            <a:avLst/>
          </a:prstGeom>
          <a:noFill/>
          <a:ln>
            <a:noFill/>
          </a:ln>
        </p:spPr>
      </p:pic>
      <p:sp>
        <p:nvSpPr>
          <p:cNvPr id="1192" name="Google Shape;1192;p107"/>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08"/>
          <p:cNvSpPr txBox="1"/>
          <p:nvPr>
            <p:ph type="title"/>
          </p:nvPr>
        </p:nvSpPr>
        <p:spPr>
          <a:xfrm>
            <a:off x="6219250" y="1787850"/>
            <a:ext cx="2679900" cy="783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s" sz="2900"/>
              <a:t>Plantillas de Airflow</a:t>
            </a:r>
            <a:endParaRPr b="1" sz="3300"/>
          </a:p>
        </p:txBody>
      </p:sp>
      <p:pic>
        <p:nvPicPr>
          <p:cNvPr id="1198" name="Google Shape;1198;p108"/>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199" name="Google Shape;1199;p108"/>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pic>
        <p:nvPicPr>
          <p:cNvPr id="1200" name="Google Shape;1200;p108"/>
          <p:cNvPicPr preferRelativeResize="0"/>
          <p:nvPr/>
        </p:nvPicPr>
        <p:blipFill>
          <a:blip r:embed="rId4">
            <a:alphaModFix/>
          </a:blip>
          <a:stretch>
            <a:fillRect/>
          </a:stretch>
        </p:blipFill>
        <p:spPr>
          <a:xfrm>
            <a:off x="204425" y="323170"/>
            <a:ext cx="5683149" cy="396825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09"/>
          <p:cNvSpPr txBox="1"/>
          <p:nvPr>
            <p:ph type="title"/>
          </p:nvPr>
        </p:nvSpPr>
        <p:spPr>
          <a:xfrm>
            <a:off x="357875" y="194650"/>
            <a:ext cx="8515200" cy="60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800"/>
              <a:t>Ejecuciones temporales dinámicas utilizando las fechas de ejecución</a:t>
            </a:r>
            <a:endParaRPr b="1" sz="1800"/>
          </a:p>
        </p:txBody>
      </p:sp>
      <p:sp>
        <p:nvSpPr>
          <p:cNvPr id="1206" name="Google Shape;1206;p109"/>
          <p:cNvSpPr/>
          <p:nvPr/>
        </p:nvSpPr>
        <p:spPr>
          <a:xfrm>
            <a:off x="1240097" y="2206291"/>
            <a:ext cx="1321800" cy="463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07" name="Google Shape;1207;p109"/>
          <p:cNvSpPr/>
          <p:nvPr/>
        </p:nvSpPr>
        <p:spPr>
          <a:xfrm>
            <a:off x="2561976" y="2206291"/>
            <a:ext cx="1321800" cy="463500"/>
          </a:xfrm>
          <a:prstGeom prst="rect">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08" name="Google Shape;1208;p109"/>
          <p:cNvSpPr/>
          <p:nvPr/>
        </p:nvSpPr>
        <p:spPr>
          <a:xfrm>
            <a:off x="3882275" y="2206291"/>
            <a:ext cx="1321800" cy="4635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09" name="Google Shape;1209;p109"/>
          <p:cNvSpPr/>
          <p:nvPr/>
        </p:nvSpPr>
        <p:spPr>
          <a:xfrm>
            <a:off x="5204154" y="2206291"/>
            <a:ext cx="1321800" cy="46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10" name="Google Shape;1210;p109"/>
          <p:cNvSpPr/>
          <p:nvPr/>
        </p:nvSpPr>
        <p:spPr>
          <a:xfrm>
            <a:off x="6524452" y="2206291"/>
            <a:ext cx="856800" cy="4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1211" name="Google Shape;1211;p109"/>
          <p:cNvCxnSpPr>
            <a:stCxn id="1206" idx="1"/>
            <a:endCxn id="1210" idx="3"/>
          </p:cNvCxnSpPr>
          <p:nvPr/>
        </p:nvCxnSpPr>
        <p:spPr>
          <a:xfrm>
            <a:off x="1240097" y="2438041"/>
            <a:ext cx="6141300" cy="0"/>
          </a:xfrm>
          <a:prstGeom prst="straightConnector1">
            <a:avLst/>
          </a:prstGeom>
          <a:noFill/>
          <a:ln cap="flat" cmpd="sng" w="9525">
            <a:solidFill>
              <a:schemeClr val="dk2"/>
            </a:solidFill>
            <a:prstDash val="solid"/>
            <a:round/>
            <a:headEnd len="med" w="med" type="none"/>
            <a:tailEnd len="med" w="med" type="triangle"/>
          </a:ln>
        </p:spPr>
      </p:cxnSp>
      <p:cxnSp>
        <p:nvCxnSpPr>
          <p:cNvPr id="1212" name="Google Shape;1212;p109"/>
          <p:cNvCxnSpPr>
            <a:stCxn id="1206" idx="1"/>
            <a:endCxn id="1206" idx="1"/>
          </p:cNvCxnSpPr>
          <p:nvPr/>
        </p:nvCxnSpPr>
        <p:spPr>
          <a:xfrm>
            <a:off x="1240097" y="2438041"/>
            <a:ext cx="0" cy="0"/>
          </a:xfrm>
          <a:prstGeom prst="straightConnector1">
            <a:avLst/>
          </a:prstGeom>
          <a:noFill/>
          <a:ln cap="flat" cmpd="sng" w="9525">
            <a:solidFill>
              <a:schemeClr val="dk2"/>
            </a:solidFill>
            <a:prstDash val="solid"/>
            <a:round/>
            <a:headEnd len="med" w="med" type="none"/>
            <a:tailEnd len="med" w="med" type="none"/>
          </a:ln>
        </p:spPr>
      </p:cxnSp>
      <p:cxnSp>
        <p:nvCxnSpPr>
          <p:cNvPr id="1213" name="Google Shape;1213;p109"/>
          <p:cNvCxnSpPr/>
          <p:nvPr/>
        </p:nvCxnSpPr>
        <p:spPr>
          <a:xfrm>
            <a:off x="1240097" y="2095313"/>
            <a:ext cx="0" cy="685500"/>
          </a:xfrm>
          <a:prstGeom prst="straightConnector1">
            <a:avLst/>
          </a:prstGeom>
          <a:noFill/>
          <a:ln cap="flat" cmpd="sng" w="9525">
            <a:solidFill>
              <a:schemeClr val="dk2"/>
            </a:solidFill>
            <a:prstDash val="solid"/>
            <a:round/>
            <a:headEnd len="med" w="med" type="none"/>
            <a:tailEnd len="med" w="med" type="none"/>
          </a:ln>
        </p:spPr>
      </p:cxnSp>
      <p:cxnSp>
        <p:nvCxnSpPr>
          <p:cNvPr id="1214" name="Google Shape;1214;p109"/>
          <p:cNvCxnSpPr/>
          <p:nvPr/>
        </p:nvCxnSpPr>
        <p:spPr>
          <a:xfrm>
            <a:off x="2561976" y="2095313"/>
            <a:ext cx="0" cy="68550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109"/>
          <p:cNvCxnSpPr/>
          <p:nvPr/>
        </p:nvCxnSpPr>
        <p:spPr>
          <a:xfrm>
            <a:off x="3883855" y="2095313"/>
            <a:ext cx="0" cy="685500"/>
          </a:xfrm>
          <a:prstGeom prst="straightConnector1">
            <a:avLst/>
          </a:prstGeom>
          <a:noFill/>
          <a:ln cap="flat" cmpd="sng" w="9525">
            <a:solidFill>
              <a:schemeClr val="dk2"/>
            </a:solidFill>
            <a:prstDash val="solid"/>
            <a:round/>
            <a:headEnd len="med" w="med" type="none"/>
            <a:tailEnd len="med" w="med" type="none"/>
          </a:ln>
        </p:spPr>
      </p:cxnSp>
      <p:cxnSp>
        <p:nvCxnSpPr>
          <p:cNvPr id="1216" name="Google Shape;1216;p109"/>
          <p:cNvCxnSpPr/>
          <p:nvPr/>
        </p:nvCxnSpPr>
        <p:spPr>
          <a:xfrm>
            <a:off x="5225280" y="2095313"/>
            <a:ext cx="0" cy="685500"/>
          </a:xfrm>
          <a:prstGeom prst="straightConnector1">
            <a:avLst/>
          </a:prstGeom>
          <a:noFill/>
          <a:ln cap="flat" cmpd="sng" w="9525">
            <a:solidFill>
              <a:schemeClr val="dk2"/>
            </a:solidFill>
            <a:prstDash val="solid"/>
            <a:round/>
            <a:headEnd len="med" w="med" type="none"/>
            <a:tailEnd len="med" w="med" type="none"/>
          </a:ln>
        </p:spPr>
      </p:cxnSp>
      <p:cxnSp>
        <p:nvCxnSpPr>
          <p:cNvPr id="1217" name="Google Shape;1217;p109"/>
          <p:cNvCxnSpPr/>
          <p:nvPr/>
        </p:nvCxnSpPr>
        <p:spPr>
          <a:xfrm>
            <a:off x="6524452" y="2095313"/>
            <a:ext cx="0" cy="685500"/>
          </a:xfrm>
          <a:prstGeom prst="straightConnector1">
            <a:avLst/>
          </a:prstGeom>
          <a:noFill/>
          <a:ln cap="flat" cmpd="sng" w="9525">
            <a:solidFill>
              <a:schemeClr val="dk2"/>
            </a:solidFill>
            <a:prstDash val="solid"/>
            <a:round/>
            <a:headEnd len="med" w="med" type="none"/>
            <a:tailEnd len="med" w="med" type="none"/>
          </a:ln>
        </p:spPr>
      </p:cxnSp>
      <p:sp>
        <p:nvSpPr>
          <p:cNvPr id="1218" name="Google Shape;1218;p109"/>
          <p:cNvSpPr txBox="1"/>
          <p:nvPr/>
        </p:nvSpPr>
        <p:spPr>
          <a:xfrm>
            <a:off x="577900" y="2095269"/>
            <a:ext cx="577200" cy="6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800">
                <a:solidFill>
                  <a:schemeClr val="dk2"/>
                </a:solidFill>
                <a:latin typeface="Poppins"/>
                <a:ea typeface="Poppins"/>
                <a:cs typeface="Poppins"/>
                <a:sym typeface="Poppins"/>
              </a:rPr>
              <a:t>Fecha de Inicio</a:t>
            </a:r>
            <a:endParaRPr sz="800">
              <a:solidFill>
                <a:schemeClr val="dk2"/>
              </a:solidFill>
              <a:latin typeface="Poppins"/>
              <a:ea typeface="Poppins"/>
              <a:cs typeface="Poppins"/>
              <a:sym typeface="Poppins"/>
            </a:endParaRPr>
          </a:p>
        </p:txBody>
      </p:sp>
      <p:sp>
        <p:nvSpPr>
          <p:cNvPr id="1219" name="Google Shape;1219;p109"/>
          <p:cNvSpPr txBox="1"/>
          <p:nvPr/>
        </p:nvSpPr>
        <p:spPr>
          <a:xfrm>
            <a:off x="2156380" y="1295975"/>
            <a:ext cx="856800" cy="5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chemeClr val="dk2"/>
                </a:solidFill>
                <a:latin typeface="Poppins"/>
                <a:ea typeface="Poppins"/>
                <a:cs typeface="Poppins"/>
                <a:sym typeface="Poppins"/>
              </a:rPr>
              <a:t>Primera ejecución</a:t>
            </a:r>
            <a:endParaRPr sz="800">
              <a:solidFill>
                <a:schemeClr val="dk2"/>
              </a:solidFill>
              <a:latin typeface="Poppins"/>
              <a:ea typeface="Poppins"/>
              <a:cs typeface="Poppins"/>
              <a:sym typeface="Poppins"/>
            </a:endParaRPr>
          </a:p>
        </p:txBody>
      </p:sp>
      <p:sp>
        <p:nvSpPr>
          <p:cNvPr id="1220" name="Google Shape;1220;p109"/>
          <p:cNvSpPr txBox="1"/>
          <p:nvPr/>
        </p:nvSpPr>
        <p:spPr>
          <a:xfrm>
            <a:off x="3455517" y="1295975"/>
            <a:ext cx="856800" cy="5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chemeClr val="dk2"/>
                </a:solidFill>
                <a:latin typeface="Poppins"/>
                <a:ea typeface="Poppins"/>
                <a:cs typeface="Poppins"/>
                <a:sym typeface="Poppins"/>
              </a:rPr>
              <a:t>Segunda ejecución</a:t>
            </a:r>
            <a:endParaRPr sz="800">
              <a:solidFill>
                <a:schemeClr val="dk2"/>
              </a:solidFill>
              <a:latin typeface="Poppins"/>
              <a:ea typeface="Poppins"/>
              <a:cs typeface="Poppins"/>
              <a:sym typeface="Poppins"/>
            </a:endParaRPr>
          </a:p>
        </p:txBody>
      </p:sp>
      <p:sp>
        <p:nvSpPr>
          <p:cNvPr id="1221" name="Google Shape;1221;p109"/>
          <p:cNvSpPr txBox="1"/>
          <p:nvPr/>
        </p:nvSpPr>
        <p:spPr>
          <a:xfrm>
            <a:off x="4558025" y="1295975"/>
            <a:ext cx="1273200" cy="5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chemeClr val="dk2"/>
                </a:solidFill>
                <a:latin typeface="Poppins"/>
                <a:ea typeface="Poppins"/>
                <a:cs typeface="Poppins"/>
                <a:sym typeface="Poppins"/>
              </a:rPr>
              <a:t>execution_date</a:t>
            </a:r>
            <a:endParaRPr sz="800">
              <a:solidFill>
                <a:schemeClr val="dk2"/>
              </a:solidFill>
              <a:latin typeface="Poppins"/>
              <a:ea typeface="Poppins"/>
              <a:cs typeface="Poppins"/>
              <a:sym typeface="Poppins"/>
            </a:endParaRPr>
          </a:p>
          <a:p>
            <a:pPr indent="0" lvl="0" marL="0" rtl="0" algn="ctr">
              <a:spcBef>
                <a:spcPts val="0"/>
              </a:spcBef>
              <a:spcAft>
                <a:spcPts val="0"/>
              </a:spcAft>
              <a:buNone/>
            </a:pPr>
            <a:r>
              <a:rPr lang="es" sz="800">
                <a:solidFill>
                  <a:schemeClr val="dk2"/>
                </a:solidFill>
                <a:latin typeface="Poppins"/>
                <a:ea typeface="Poppins"/>
                <a:cs typeface="Poppins"/>
                <a:sym typeface="Poppins"/>
              </a:rPr>
              <a:t>data_interval_start</a:t>
            </a:r>
            <a:endParaRPr sz="800">
              <a:solidFill>
                <a:schemeClr val="dk2"/>
              </a:solidFill>
              <a:latin typeface="Poppins"/>
              <a:ea typeface="Poppins"/>
              <a:cs typeface="Poppins"/>
              <a:sym typeface="Poppins"/>
            </a:endParaRPr>
          </a:p>
        </p:txBody>
      </p:sp>
      <p:sp>
        <p:nvSpPr>
          <p:cNvPr id="1222" name="Google Shape;1222;p109"/>
          <p:cNvSpPr txBox="1"/>
          <p:nvPr/>
        </p:nvSpPr>
        <p:spPr>
          <a:xfrm>
            <a:off x="5891025" y="1295975"/>
            <a:ext cx="1321800" cy="5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chemeClr val="dk2"/>
                </a:solidFill>
                <a:latin typeface="Poppins"/>
                <a:ea typeface="Poppins"/>
                <a:cs typeface="Poppins"/>
                <a:sym typeface="Poppins"/>
              </a:rPr>
              <a:t>next_execution_date</a:t>
            </a:r>
            <a:endParaRPr sz="800">
              <a:solidFill>
                <a:schemeClr val="dk2"/>
              </a:solidFill>
              <a:latin typeface="Poppins"/>
              <a:ea typeface="Poppins"/>
              <a:cs typeface="Poppins"/>
              <a:sym typeface="Poppins"/>
            </a:endParaRPr>
          </a:p>
          <a:p>
            <a:pPr indent="0" lvl="0" marL="0" rtl="0" algn="ctr">
              <a:spcBef>
                <a:spcPts val="0"/>
              </a:spcBef>
              <a:spcAft>
                <a:spcPts val="0"/>
              </a:spcAft>
              <a:buNone/>
            </a:pPr>
            <a:r>
              <a:rPr lang="es" sz="800">
                <a:solidFill>
                  <a:schemeClr val="dk2"/>
                </a:solidFill>
                <a:latin typeface="Poppins"/>
                <a:ea typeface="Poppins"/>
                <a:cs typeface="Poppins"/>
                <a:sym typeface="Poppins"/>
              </a:rPr>
              <a:t>data_interval_end</a:t>
            </a:r>
            <a:endParaRPr sz="800">
              <a:solidFill>
                <a:schemeClr val="dk2"/>
              </a:solidFill>
              <a:latin typeface="Poppins"/>
              <a:ea typeface="Poppins"/>
              <a:cs typeface="Poppins"/>
              <a:sym typeface="Poppins"/>
            </a:endParaRPr>
          </a:p>
        </p:txBody>
      </p:sp>
      <p:sp>
        <p:nvSpPr>
          <p:cNvPr id="1223" name="Google Shape;1223;p109"/>
          <p:cNvSpPr txBox="1"/>
          <p:nvPr/>
        </p:nvSpPr>
        <p:spPr>
          <a:xfrm>
            <a:off x="7466172" y="2176723"/>
            <a:ext cx="856800" cy="52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800">
                <a:solidFill>
                  <a:schemeClr val="dk2"/>
                </a:solidFill>
                <a:latin typeface="Poppins"/>
                <a:ea typeface="Poppins"/>
                <a:cs typeface="Poppins"/>
                <a:sym typeface="Poppins"/>
              </a:rPr>
              <a:t>Ejecuciones Futuras </a:t>
            </a:r>
            <a:endParaRPr sz="800">
              <a:solidFill>
                <a:schemeClr val="dk2"/>
              </a:solidFill>
              <a:latin typeface="Poppins"/>
              <a:ea typeface="Poppins"/>
              <a:cs typeface="Poppins"/>
              <a:sym typeface="Poppins"/>
            </a:endParaRPr>
          </a:p>
        </p:txBody>
      </p:sp>
      <p:sp>
        <p:nvSpPr>
          <p:cNvPr id="1224" name="Google Shape;1224;p109"/>
          <p:cNvSpPr txBox="1"/>
          <p:nvPr/>
        </p:nvSpPr>
        <p:spPr>
          <a:xfrm>
            <a:off x="2133637" y="2947285"/>
            <a:ext cx="856800" cy="5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chemeClr val="dk2"/>
                </a:solidFill>
                <a:latin typeface="Poppins"/>
                <a:ea typeface="Poppins"/>
                <a:cs typeface="Poppins"/>
                <a:sym typeface="Poppins"/>
              </a:rPr>
              <a:t>2024-01-02</a:t>
            </a:r>
            <a:endParaRPr sz="800">
              <a:solidFill>
                <a:schemeClr val="dk2"/>
              </a:solidFill>
              <a:latin typeface="Poppins"/>
              <a:ea typeface="Poppins"/>
              <a:cs typeface="Poppins"/>
              <a:sym typeface="Poppins"/>
            </a:endParaRPr>
          </a:p>
          <a:p>
            <a:pPr indent="0" lvl="0" marL="0" rtl="0" algn="ctr">
              <a:spcBef>
                <a:spcPts val="0"/>
              </a:spcBef>
              <a:spcAft>
                <a:spcPts val="0"/>
              </a:spcAft>
              <a:buNone/>
            </a:pPr>
            <a:r>
              <a:rPr lang="es" sz="800">
                <a:solidFill>
                  <a:schemeClr val="dk2"/>
                </a:solidFill>
                <a:latin typeface="Poppins"/>
                <a:ea typeface="Poppins"/>
                <a:cs typeface="Poppins"/>
                <a:sym typeface="Poppins"/>
              </a:rPr>
              <a:t>00:00</a:t>
            </a:r>
            <a:endParaRPr sz="800">
              <a:solidFill>
                <a:schemeClr val="dk2"/>
              </a:solidFill>
              <a:latin typeface="Poppins"/>
              <a:ea typeface="Poppins"/>
              <a:cs typeface="Poppins"/>
              <a:sym typeface="Poppins"/>
            </a:endParaRPr>
          </a:p>
        </p:txBody>
      </p:sp>
      <p:sp>
        <p:nvSpPr>
          <p:cNvPr id="1225" name="Google Shape;1225;p109"/>
          <p:cNvSpPr txBox="1"/>
          <p:nvPr/>
        </p:nvSpPr>
        <p:spPr>
          <a:xfrm>
            <a:off x="811758" y="2947285"/>
            <a:ext cx="856800" cy="5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chemeClr val="dk2"/>
                </a:solidFill>
                <a:latin typeface="Poppins"/>
                <a:ea typeface="Poppins"/>
                <a:cs typeface="Poppins"/>
                <a:sym typeface="Poppins"/>
              </a:rPr>
              <a:t>2024-01-01</a:t>
            </a:r>
            <a:endParaRPr sz="800">
              <a:solidFill>
                <a:schemeClr val="dk2"/>
              </a:solidFill>
              <a:latin typeface="Poppins"/>
              <a:ea typeface="Poppins"/>
              <a:cs typeface="Poppins"/>
              <a:sym typeface="Poppins"/>
            </a:endParaRPr>
          </a:p>
          <a:p>
            <a:pPr indent="0" lvl="0" marL="0" rtl="0" algn="ctr">
              <a:spcBef>
                <a:spcPts val="0"/>
              </a:spcBef>
              <a:spcAft>
                <a:spcPts val="0"/>
              </a:spcAft>
              <a:buNone/>
            </a:pPr>
            <a:r>
              <a:rPr lang="es" sz="800">
                <a:solidFill>
                  <a:schemeClr val="dk2"/>
                </a:solidFill>
                <a:latin typeface="Poppins"/>
                <a:ea typeface="Poppins"/>
                <a:cs typeface="Poppins"/>
                <a:sym typeface="Poppins"/>
              </a:rPr>
              <a:t>00:00</a:t>
            </a:r>
            <a:endParaRPr sz="800">
              <a:solidFill>
                <a:schemeClr val="dk2"/>
              </a:solidFill>
              <a:latin typeface="Poppins"/>
              <a:ea typeface="Poppins"/>
              <a:cs typeface="Poppins"/>
              <a:sym typeface="Poppins"/>
            </a:endParaRPr>
          </a:p>
        </p:txBody>
      </p:sp>
      <p:sp>
        <p:nvSpPr>
          <p:cNvPr id="1226" name="Google Shape;1226;p109"/>
          <p:cNvSpPr txBox="1"/>
          <p:nvPr/>
        </p:nvSpPr>
        <p:spPr>
          <a:xfrm>
            <a:off x="3455517" y="2947285"/>
            <a:ext cx="856800" cy="5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chemeClr val="dk2"/>
                </a:solidFill>
                <a:latin typeface="Poppins"/>
                <a:ea typeface="Poppins"/>
                <a:cs typeface="Poppins"/>
                <a:sym typeface="Poppins"/>
              </a:rPr>
              <a:t>2024-01-03</a:t>
            </a:r>
            <a:endParaRPr sz="800">
              <a:solidFill>
                <a:schemeClr val="dk2"/>
              </a:solidFill>
              <a:latin typeface="Poppins"/>
              <a:ea typeface="Poppins"/>
              <a:cs typeface="Poppins"/>
              <a:sym typeface="Poppins"/>
            </a:endParaRPr>
          </a:p>
          <a:p>
            <a:pPr indent="0" lvl="0" marL="0" rtl="0" algn="ctr">
              <a:spcBef>
                <a:spcPts val="0"/>
              </a:spcBef>
              <a:spcAft>
                <a:spcPts val="0"/>
              </a:spcAft>
              <a:buNone/>
            </a:pPr>
            <a:r>
              <a:rPr lang="es" sz="800">
                <a:solidFill>
                  <a:schemeClr val="dk2"/>
                </a:solidFill>
                <a:latin typeface="Poppins"/>
                <a:ea typeface="Poppins"/>
                <a:cs typeface="Poppins"/>
                <a:sym typeface="Poppins"/>
              </a:rPr>
              <a:t>00:00</a:t>
            </a:r>
            <a:endParaRPr sz="800">
              <a:solidFill>
                <a:schemeClr val="dk2"/>
              </a:solidFill>
              <a:latin typeface="Poppins"/>
              <a:ea typeface="Poppins"/>
              <a:cs typeface="Poppins"/>
              <a:sym typeface="Poppins"/>
            </a:endParaRPr>
          </a:p>
        </p:txBody>
      </p:sp>
      <p:sp>
        <p:nvSpPr>
          <p:cNvPr id="1227" name="Google Shape;1227;p109"/>
          <p:cNvSpPr txBox="1"/>
          <p:nvPr/>
        </p:nvSpPr>
        <p:spPr>
          <a:xfrm>
            <a:off x="4777396" y="2947285"/>
            <a:ext cx="856800" cy="5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chemeClr val="dk2"/>
                </a:solidFill>
                <a:latin typeface="Poppins"/>
                <a:ea typeface="Poppins"/>
                <a:cs typeface="Poppins"/>
                <a:sym typeface="Poppins"/>
              </a:rPr>
              <a:t>2024-01-04</a:t>
            </a:r>
            <a:endParaRPr sz="800">
              <a:solidFill>
                <a:schemeClr val="dk2"/>
              </a:solidFill>
              <a:latin typeface="Poppins"/>
              <a:ea typeface="Poppins"/>
              <a:cs typeface="Poppins"/>
              <a:sym typeface="Poppins"/>
            </a:endParaRPr>
          </a:p>
          <a:p>
            <a:pPr indent="0" lvl="0" marL="0" rtl="0" algn="ctr">
              <a:spcBef>
                <a:spcPts val="0"/>
              </a:spcBef>
              <a:spcAft>
                <a:spcPts val="0"/>
              </a:spcAft>
              <a:buNone/>
            </a:pPr>
            <a:r>
              <a:rPr lang="es" sz="800">
                <a:solidFill>
                  <a:schemeClr val="dk2"/>
                </a:solidFill>
                <a:latin typeface="Poppins"/>
                <a:ea typeface="Poppins"/>
                <a:cs typeface="Poppins"/>
                <a:sym typeface="Poppins"/>
              </a:rPr>
              <a:t>00:00</a:t>
            </a:r>
            <a:endParaRPr sz="800">
              <a:solidFill>
                <a:schemeClr val="dk2"/>
              </a:solidFill>
              <a:latin typeface="Poppins"/>
              <a:ea typeface="Poppins"/>
              <a:cs typeface="Poppins"/>
              <a:sym typeface="Poppins"/>
            </a:endParaRPr>
          </a:p>
        </p:txBody>
      </p:sp>
      <p:sp>
        <p:nvSpPr>
          <p:cNvPr id="1228" name="Google Shape;1228;p109"/>
          <p:cNvSpPr txBox="1"/>
          <p:nvPr/>
        </p:nvSpPr>
        <p:spPr>
          <a:xfrm>
            <a:off x="6099275" y="2947285"/>
            <a:ext cx="856800" cy="5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chemeClr val="dk2"/>
                </a:solidFill>
                <a:latin typeface="Poppins"/>
                <a:ea typeface="Poppins"/>
                <a:cs typeface="Poppins"/>
                <a:sym typeface="Poppins"/>
              </a:rPr>
              <a:t>2024-01-05</a:t>
            </a:r>
            <a:endParaRPr sz="800">
              <a:solidFill>
                <a:schemeClr val="dk2"/>
              </a:solidFill>
              <a:latin typeface="Poppins"/>
              <a:ea typeface="Poppins"/>
              <a:cs typeface="Poppins"/>
              <a:sym typeface="Poppins"/>
            </a:endParaRPr>
          </a:p>
          <a:p>
            <a:pPr indent="0" lvl="0" marL="0" rtl="0" algn="ctr">
              <a:spcBef>
                <a:spcPts val="0"/>
              </a:spcBef>
              <a:spcAft>
                <a:spcPts val="0"/>
              </a:spcAft>
              <a:buNone/>
            </a:pPr>
            <a:r>
              <a:rPr lang="es" sz="800">
                <a:solidFill>
                  <a:schemeClr val="dk2"/>
                </a:solidFill>
                <a:latin typeface="Poppins"/>
                <a:ea typeface="Poppins"/>
                <a:cs typeface="Poppins"/>
                <a:sym typeface="Poppins"/>
              </a:rPr>
              <a:t>00:00</a:t>
            </a:r>
            <a:endParaRPr sz="800">
              <a:solidFill>
                <a:schemeClr val="dk2"/>
              </a:solidFill>
              <a:latin typeface="Poppins"/>
              <a:ea typeface="Poppins"/>
              <a:cs typeface="Poppins"/>
              <a:sym typeface="Poppins"/>
            </a:endParaRPr>
          </a:p>
        </p:txBody>
      </p:sp>
      <p:cxnSp>
        <p:nvCxnSpPr>
          <p:cNvPr id="1229" name="Google Shape;1229;p109"/>
          <p:cNvCxnSpPr/>
          <p:nvPr/>
        </p:nvCxnSpPr>
        <p:spPr>
          <a:xfrm>
            <a:off x="5291316" y="2303913"/>
            <a:ext cx="1167000" cy="0"/>
          </a:xfrm>
          <a:prstGeom prst="straightConnector1">
            <a:avLst/>
          </a:prstGeom>
          <a:noFill/>
          <a:ln cap="flat" cmpd="sng" w="9525">
            <a:solidFill>
              <a:schemeClr val="dk2"/>
            </a:solidFill>
            <a:prstDash val="dot"/>
            <a:round/>
            <a:headEnd len="med" w="med" type="stealth"/>
            <a:tailEnd len="med" w="med" type="stealth"/>
          </a:ln>
        </p:spPr>
      </p:cxnSp>
      <p:sp>
        <p:nvSpPr>
          <p:cNvPr id="1230" name="Google Shape;1230;p109"/>
          <p:cNvSpPr txBox="1"/>
          <p:nvPr/>
        </p:nvSpPr>
        <p:spPr>
          <a:xfrm>
            <a:off x="5252603" y="1647361"/>
            <a:ext cx="1273200" cy="5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chemeClr val="dk2"/>
                </a:solidFill>
                <a:latin typeface="Poppins"/>
                <a:ea typeface="Poppins"/>
                <a:cs typeface="Poppins"/>
                <a:sym typeface="Poppins"/>
              </a:rPr>
              <a:t>intervalo Actual</a:t>
            </a:r>
            <a:endParaRPr sz="800">
              <a:solidFill>
                <a:schemeClr val="dk2"/>
              </a:solidFill>
              <a:latin typeface="Poppins"/>
              <a:ea typeface="Poppins"/>
              <a:cs typeface="Poppins"/>
              <a:sym typeface="Poppins"/>
            </a:endParaRPr>
          </a:p>
        </p:txBody>
      </p:sp>
      <p:pic>
        <p:nvPicPr>
          <p:cNvPr id="1231" name="Google Shape;1231;p109"/>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232" name="Google Shape;1232;p109"/>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1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2900"/>
              <a:t>Vamos al código</a:t>
            </a:r>
            <a:endParaRPr b="1" sz="3300"/>
          </a:p>
        </p:txBody>
      </p:sp>
      <p:pic>
        <p:nvPicPr>
          <p:cNvPr id="1238" name="Google Shape;1238;p110"/>
          <p:cNvPicPr preferRelativeResize="0"/>
          <p:nvPr/>
        </p:nvPicPr>
        <p:blipFill>
          <a:blip r:embed="rId3">
            <a:alphaModFix/>
          </a:blip>
          <a:stretch>
            <a:fillRect/>
          </a:stretch>
        </p:blipFill>
        <p:spPr>
          <a:xfrm>
            <a:off x="204425" y="4610975"/>
            <a:ext cx="401850" cy="401850"/>
          </a:xfrm>
          <a:prstGeom prst="rect">
            <a:avLst/>
          </a:prstGeom>
          <a:noFill/>
          <a:ln>
            <a:noFill/>
          </a:ln>
        </p:spPr>
      </p:pic>
      <p:sp>
        <p:nvSpPr>
          <p:cNvPr id="1239" name="Google Shape;1239;p110"/>
          <p:cNvSpPr txBox="1"/>
          <p:nvPr/>
        </p:nvSpPr>
        <p:spPr>
          <a:xfrm>
            <a:off x="606275" y="4627250"/>
            <a:ext cx="33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rgbClr val="434343"/>
                </a:solidFill>
                <a:latin typeface="Poppins"/>
                <a:ea typeface="Poppins"/>
                <a:cs typeface="Poppins"/>
                <a:sym typeface="Poppins"/>
              </a:rPr>
              <a:t>Orquestación de flujos de datos con Airflow</a:t>
            </a:r>
            <a:endParaRPr b="1" sz="1100">
              <a:solidFill>
                <a:srgbClr val="434343"/>
              </a:solidFill>
              <a:latin typeface="Poppins"/>
              <a:ea typeface="Poppins"/>
              <a:cs typeface="Poppins"/>
              <a:sym typeface="Poppi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11"/>
          <p:cNvSpPr/>
          <p:nvPr/>
        </p:nvSpPr>
        <p:spPr>
          <a:xfrm>
            <a:off x="150" y="10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